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78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309" autoAdjust="0"/>
    <p:restoredTop sz="90929"/>
  </p:normalViewPr>
  <p:slideViewPr>
    <p:cSldViewPr>
      <p:cViewPr varScale="1">
        <p:scale>
          <a:sx n="104" d="100"/>
          <a:sy n="104" d="100"/>
        </p:scale>
        <p:origin x="144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538" name="Group 2">
            <a:extLst>
              <a:ext uri="{FF2B5EF4-FFF2-40B4-BE49-F238E27FC236}">
                <a16:creationId xmlns:a16="http://schemas.microsoft.com/office/drawing/2014/main" id="{FD030FC9-B9A5-4679-A9C3-784B9E91655D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65539" name="Group 3">
              <a:extLst>
                <a:ext uri="{FF2B5EF4-FFF2-40B4-BE49-F238E27FC236}">
                  <a16:creationId xmlns:a16="http://schemas.microsoft.com/office/drawing/2014/main" id="{A2B012C7-BA46-4C16-AB35-4705C4B2035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65540" name="Rectangle 4">
                <a:extLst>
                  <a:ext uri="{FF2B5EF4-FFF2-40B4-BE49-F238E27FC236}">
                    <a16:creationId xmlns:a16="http://schemas.microsoft.com/office/drawing/2014/main" id="{54365D57-C08C-4769-AEED-9CE8017847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5541" name="Rectangle 5">
                <a:extLst>
                  <a:ext uri="{FF2B5EF4-FFF2-40B4-BE49-F238E27FC236}">
                    <a16:creationId xmlns:a16="http://schemas.microsoft.com/office/drawing/2014/main" id="{6ED0593B-2969-445B-8287-D808F69394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65542" name="Group 6">
              <a:extLst>
                <a:ext uri="{FF2B5EF4-FFF2-40B4-BE49-F238E27FC236}">
                  <a16:creationId xmlns:a16="http://schemas.microsoft.com/office/drawing/2014/main" id="{E0B90FE8-4732-4ADA-86EF-552F4591367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65543" name="Rectangle 7">
                <a:extLst>
                  <a:ext uri="{FF2B5EF4-FFF2-40B4-BE49-F238E27FC236}">
                    <a16:creationId xmlns:a16="http://schemas.microsoft.com/office/drawing/2014/main" id="{60225868-23A1-491F-B5C3-47B4BADA9C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5544" name="Rectangle 8">
                <a:extLst>
                  <a:ext uri="{FF2B5EF4-FFF2-40B4-BE49-F238E27FC236}">
                    <a16:creationId xmlns:a16="http://schemas.microsoft.com/office/drawing/2014/main" id="{C29D41B7-E10B-4DED-A801-B9ACD7E579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65545" name="Rectangle 9">
              <a:extLst>
                <a:ext uri="{FF2B5EF4-FFF2-40B4-BE49-F238E27FC236}">
                  <a16:creationId xmlns:a16="http://schemas.microsoft.com/office/drawing/2014/main" id="{BD7206FA-FC53-4F20-A5E8-E364E276CC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46" name="Rectangle 10">
              <a:extLst>
                <a:ext uri="{FF2B5EF4-FFF2-40B4-BE49-F238E27FC236}">
                  <a16:creationId xmlns:a16="http://schemas.microsoft.com/office/drawing/2014/main" id="{A350B69D-7D43-4F63-B31A-5B979B834A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47" name="Rectangle 11">
              <a:extLst>
                <a:ext uri="{FF2B5EF4-FFF2-40B4-BE49-F238E27FC236}">
                  <a16:creationId xmlns:a16="http://schemas.microsoft.com/office/drawing/2014/main" id="{79EF0A3D-0080-4021-8940-E225F814C6D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65548" name="Rectangle 12">
            <a:extLst>
              <a:ext uri="{FF2B5EF4-FFF2-40B4-BE49-F238E27FC236}">
                <a16:creationId xmlns:a16="http://schemas.microsoft.com/office/drawing/2014/main" id="{DC92FDB1-8162-4886-B2AA-834789C6466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altLang="ru-RU" noProof="0"/>
              <a:t>Образец заголовка</a:t>
            </a:r>
          </a:p>
        </p:txBody>
      </p:sp>
      <p:sp>
        <p:nvSpPr>
          <p:cNvPr id="65549" name="Rectangle 13">
            <a:extLst>
              <a:ext uri="{FF2B5EF4-FFF2-40B4-BE49-F238E27FC236}">
                <a16:creationId xmlns:a16="http://schemas.microsoft.com/office/drawing/2014/main" id="{2172BF68-252F-47DB-ABF9-57B4B285957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/>
              <a:t>Образец подзаголовка</a:t>
            </a:r>
          </a:p>
        </p:txBody>
      </p:sp>
      <p:sp>
        <p:nvSpPr>
          <p:cNvPr id="65550" name="Rectangle 14">
            <a:extLst>
              <a:ext uri="{FF2B5EF4-FFF2-40B4-BE49-F238E27FC236}">
                <a16:creationId xmlns:a16="http://schemas.microsoft.com/office/drawing/2014/main" id="{C348DEB2-4B90-4A2E-B0ED-2B22D99E109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65551" name="Rectangle 15">
            <a:extLst>
              <a:ext uri="{FF2B5EF4-FFF2-40B4-BE49-F238E27FC236}">
                <a16:creationId xmlns:a16="http://schemas.microsoft.com/office/drawing/2014/main" id="{EBC0BC90-00B2-4994-B8CF-A4701B536A1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65552" name="Rectangle 16">
            <a:extLst>
              <a:ext uri="{FF2B5EF4-FFF2-40B4-BE49-F238E27FC236}">
                <a16:creationId xmlns:a16="http://schemas.microsoft.com/office/drawing/2014/main" id="{CE723D2A-C4D0-4AD2-AC26-A216BB5C228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059ED64-0E9C-4133-AD30-1D14344E287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94E293-1FB3-4A31-9004-EDFDDCA37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1356FD3-0A59-464B-8E75-CE2CEB3D62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FAC3444-0931-49B7-8603-E9D030BB3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EB0C37-A657-4B7D-86EC-47065F9F2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3DBCA7-E8E6-4E48-AB50-296152E73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2267D-B87D-470F-8B9F-752676651B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9514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186C703-038D-4C18-8AC8-4F6F20071F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5EE245-EF6B-4601-8FDE-1ED31C8E38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38FAD83-41AD-4D60-A4BB-DD6D90F31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4B06741-9CA3-496A-9C3B-76B60BC87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683800F-5E91-4641-91DC-44A8A02E5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224D41-9CB4-4F46-8CCC-0125DBEED28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28754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61BC00-6128-43CC-951F-6E364190F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2BFDD4-FFCA-434A-916C-C81D4BF37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08904A2-2C72-4205-8156-35F6BDD98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F2C811E-9C9A-4CC1-AB81-F697B060C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73CAFCB-33E4-4096-9391-EC0277D64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8E403F-C113-4E57-A9AA-4BA4275E667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13905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65980B-955A-4F08-A749-B96363E1E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3D642E1-14ED-46E9-9B3A-770262BFC2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14068F-6799-40A4-BF4A-601B4A7EA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7A2A4FE-C515-4C49-A1B2-A900B388A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1DFE908-9C2D-47E1-854C-7F6BEBF38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66E423-5D8C-4537-A3C5-AB249BA3B75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32110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FC1C91-8144-43C3-812A-2357A220C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C4B554-2040-4A8D-BC7D-C4FA2F4D8F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2132623-C037-47BD-B748-2D892ECE90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811784-8926-4C52-9536-0CA47B349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2B8C61B-DE0C-44B5-84DA-EC3CEF9AC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9B8A5C2-F5E6-4B21-BC61-BE14BB7B8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D80868-ED2C-45AC-9F03-28545475F9F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6892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6C612E-EC62-4D38-B339-0694546FD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735110D-3DBD-47DE-ABA8-1D2E8354B7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454CA9D-1580-4232-AB9B-C7506D0F41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B70E7A3-0BF8-44CA-BB2A-B35CAEA45F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A9C2914-30BC-4C95-B1EF-DB0D716A8F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C05CB84-A6A3-4383-B608-F31340AF4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86E2AC9-1451-4222-BA49-2E657F113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234D9D5-1805-43FB-B756-7FAE13FFD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CE4C21-1578-4EF6-B3CF-8E3CD888D51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47237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D1C114-3370-4BF2-9832-D6F626C8E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B819DFF-80CE-467B-AA33-A2853054B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5D5E5A5-BBA5-465E-9358-614BA3127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CEF0570-E38B-43FB-AD25-021693E9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F08053-B072-40D4-9FD7-190B2C823A0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41062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C785593-9FA6-4230-A08A-3621B1319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84C5223-C9E8-471C-97AB-8A51CD43C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7130BD6-84B0-4C2A-85E2-F7991A84C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2AE310-245D-4941-A634-3EC4C7A937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78637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2BFA00-5248-4D4F-A8DE-B3C29790F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3CE664-3968-4404-AAA5-C08B59707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37CDE2C-C11F-45EE-9332-2495BDD637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3D5885D-D17F-4E20-A48A-B1D34B264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0444341-85CC-40C9-8787-CAFE2F00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FA4CD03-C8B1-4756-A967-83D562715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39A719-3BC4-4B13-94D5-8A6B165C528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32539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49CD0B-8330-4975-BA75-723D6EDBE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20B00BA-05B6-42BF-80A1-28B93F96E1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4C3482A-FF43-4591-BB07-6DD4F10456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9A66537-7054-4222-846E-834BD3DB3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E20449B-A777-4DA8-A3EE-F48C78520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A6CB4AB-537F-42C6-84CC-3D826B74B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37BFB2-C6DE-4918-B4D9-D7EA71C10D2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9231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1F2C53D0-A9CB-4D53-889B-7AE16E34A4E7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/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66B231E3-B83F-44C5-B331-27EF36676132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/>
          </a:p>
        </p:txBody>
      </p:sp>
      <p:sp>
        <p:nvSpPr>
          <p:cNvPr id="64516" name="Rectangle 4">
            <a:extLst>
              <a:ext uri="{FF2B5EF4-FFF2-40B4-BE49-F238E27FC236}">
                <a16:creationId xmlns:a16="http://schemas.microsoft.com/office/drawing/2014/main" id="{850D3D40-3D5C-4475-A271-971EDAC9C051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/>
          </a:p>
        </p:txBody>
      </p:sp>
      <p:sp>
        <p:nvSpPr>
          <p:cNvPr id="64517" name="Rectangle 5">
            <a:extLst>
              <a:ext uri="{FF2B5EF4-FFF2-40B4-BE49-F238E27FC236}">
                <a16:creationId xmlns:a16="http://schemas.microsoft.com/office/drawing/2014/main" id="{55BBC3A1-70CB-4D33-A0DB-46161B14C93E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/>
          </a:p>
        </p:txBody>
      </p:sp>
      <p:sp>
        <p:nvSpPr>
          <p:cNvPr id="64518" name="Rectangle 6">
            <a:extLst>
              <a:ext uri="{FF2B5EF4-FFF2-40B4-BE49-F238E27FC236}">
                <a16:creationId xmlns:a16="http://schemas.microsoft.com/office/drawing/2014/main" id="{C9F975E3-49A9-4378-8418-CD48F67256F9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/>
          </a:p>
        </p:txBody>
      </p:sp>
      <p:sp>
        <p:nvSpPr>
          <p:cNvPr id="64519" name="Rectangle 7">
            <a:extLst>
              <a:ext uri="{FF2B5EF4-FFF2-40B4-BE49-F238E27FC236}">
                <a16:creationId xmlns:a16="http://schemas.microsoft.com/office/drawing/2014/main" id="{39FAC045-CE0E-4BD3-B66A-38015F030DC2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/>
          </a:p>
        </p:txBody>
      </p:sp>
      <p:sp>
        <p:nvSpPr>
          <p:cNvPr id="64520" name="Rectangle 8">
            <a:extLst>
              <a:ext uri="{FF2B5EF4-FFF2-40B4-BE49-F238E27FC236}">
                <a16:creationId xmlns:a16="http://schemas.microsoft.com/office/drawing/2014/main" id="{3B081763-130C-4691-A917-3F7F06FD9CA2}"/>
              </a:ext>
            </a:extLst>
          </p:cNvPr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/>
          </a:p>
        </p:txBody>
      </p:sp>
      <p:sp>
        <p:nvSpPr>
          <p:cNvPr id="64521" name="Rectangle 9">
            <a:extLst>
              <a:ext uri="{FF2B5EF4-FFF2-40B4-BE49-F238E27FC236}">
                <a16:creationId xmlns:a16="http://schemas.microsoft.com/office/drawing/2014/main" id="{61087A27-C6CE-4235-8609-BBB10BD3F8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64522" name="Rectangle 10">
            <a:extLst>
              <a:ext uri="{FF2B5EF4-FFF2-40B4-BE49-F238E27FC236}">
                <a16:creationId xmlns:a16="http://schemas.microsoft.com/office/drawing/2014/main" id="{401D1C15-4D3E-4802-A27E-D1AD20B323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64523" name="Rectangle 11">
            <a:extLst>
              <a:ext uri="{FF2B5EF4-FFF2-40B4-BE49-F238E27FC236}">
                <a16:creationId xmlns:a16="http://schemas.microsoft.com/office/drawing/2014/main" id="{0643DCE5-B8E9-4F7F-8E3D-886DC1F2654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ru-RU"/>
          </a:p>
        </p:txBody>
      </p:sp>
      <p:sp>
        <p:nvSpPr>
          <p:cNvPr id="64524" name="Rectangle 12">
            <a:extLst>
              <a:ext uri="{FF2B5EF4-FFF2-40B4-BE49-F238E27FC236}">
                <a16:creationId xmlns:a16="http://schemas.microsoft.com/office/drawing/2014/main" id="{CF19AAF0-F537-4281-9042-A36827D1EEB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64525" name="Rectangle 13">
            <a:extLst>
              <a:ext uri="{FF2B5EF4-FFF2-40B4-BE49-F238E27FC236}">
                <a16:creationId xmlns:a16="http://schemas.microsoft.com/office/drawing/2014/main" id="{07D61114-3B9C-402A-889B-934BFFABD91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53A72A9-8670-4B5D-B520-EA8F0272BF1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http://www.cfin.ru/vernikov/idef/images/idef0-690.gif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http://www.cfin.ru/vernikov/idef/images/idef3-1.gif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http://www.cfin.ru/vernikov/idef/images/idef3-2.gif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6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7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7" name="Rectangle 5">
            <a:extLst>
              <a:ext uri="{FF2B5EF4-FFF2-40B4-BE49-F238E27FC236}">
                <a16:creationId xmlns:a16="http://schemas.microsoft.com/office/drawing/2014/main" id="{90245A11-41C6-47AC-A2A9-5A20D50DDB4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5616" y="1916832"/>
            <a:ext cx="7344816" cy="2304256"/>
          </a:xfrm>
          <a:noFill/>
          <a:ln/>
        </p:spPr>
        <p:txBody>
          <a:bodyPr/>
          <a:lstStyle/>
          <a:p>
            <a:r>
              <a:rPr lang="ru-RU" altLang="ru-RU" sz="2800" dirty="0">
                <a:solidFill>
                  <a:srgbClr val="0000FF"/>
                </a:solidFill>
                <a:cs typeface="Times New Roman" panose="02020603050405020304" pitchFamily="18" charset="0"/>
              </a:rPr>
              <a:t>Лекция </a:t>
            </a:r>
            <a:r>
              <a:rPr lang="en-US" altLang="ru-RU" sz="2800" dirty="0">
                <a:solidFill>
                  <a:srgbClr val="0000FF"/>
                </a:solidFill>
                <a:cs typeface="Times New Roman" panose="02020603050405020304" pitchFamily="18" charset="0"/>
              </a:rPr>
              <a:t>14</a:t>
            </a:r>
            <a:r>
              <a:rPr lang="ru-RU" altLang="ru-RU" sz="2800" dirty="0">
                <a:solidFill>
                  <a:srgbClr val="0000FF"/>
                </a:solidFill>
                <a:cs typeface="Times New Roman" panose="02020603050405020304" pitchFamily="18" charset="0"/>
              </a:rPr>
              <a:t>. </a:t>
            </a:r>
            <a:r>
              <a:rPr lang="ru-RU" altLang="ru-RU" sz="2800" dirty="0">
                <a:solidFill>
                  <a:srgbClr val="0000FF"/>
                </a:solidFill>
              </a:rPr>
              <a:t>Основные аспекты разработки ИС: жизненный цикл, бизнес-модель, стандарты моделирования </a:t>
            </a:r>
            <a:r>
              <a:rPr lang="en-US" altLang="ru-RU" sz="2800" dirty="0">
                <a:solidFill>
                  <a:srgbClr val="0000FF"/>
                </a:solidFill>
              </a:rPr>
              <a:t>IDEF</a:t>
            </a:r>
            <a:r>
              <a:rPr lang="ru-RU" altLang="ru-RU" sz="2800" dirty="0">
                <a:solidFill>
                  <a:srgbClr val="0000FF"/>
                </a:solidFill>
              </a:rPr>
              <a:t>, стандарты планирования </a:t>
            </a:r>
            <a:r>
              <a:rPr lang="en-US" altLang="ru-RU" sz="2800" dirty="0">
                <a:solidFill>
                  <a:srgbClr val="0000FF"/>
                </a:solidFill>
              </a:rPr>
              <a:t>MRP</a:t>
            </a:r>
            <a:r>
              <a:rPr lang="ru-RU" altLang="ru-RU" dirty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474" name="Picture 2">
            <a:extLst>
              <a:ext uri="{FF2B5EF4-FFF2-40B4-BE49-F238E27FC236}">
                <a16:creationId xmlns:a16="http://schemas.microsoft.com/office/drawing/2014/main" id="{64B41D01-9F10-497D-9790-BBA90502AC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38200" cy="37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476" name="Rectangle 4">
            <a:extLst>
              <a:ext uri="{FF2B5EF4-FFF2-40B4-BE49-F238E27FC236}">
                <a16:creationId xmlns:a16="http://schemas.microsoft.com/office/drawing/2014/main" id="{7ABA8E09-4D9C-4E54-B332-8E0DE2DF3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33400"/>
            <a:ext cx="7793038" cy="113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-RU" altLang="ru-RU" sz="3200"/>
              <a:t>Разработка бизнес-модели</a:t>
            </a:r>
          </a:p>
        </p:txBody>
      </p:sp>
      <p:sp>
        <p:nvSpPr>
          <p:cNvPr id="105477" name="Text Box 5">
            <a:extLst>
              <a:ext uri="{FF2B5EF4-FFF2-40B4-BE49-F238E27FC236}">
                <a16:creationId xmlns:a16="http://schemas.microsoft.com/office/drawing/2014/main" id="{FC62160D-7A0A-4B31-AC36-B4304A27FA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905000"/>
            <a:ext cx="845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>
                <a:solidFill>
                  <a:schemeClr val="folHlink"/>
                </a:solidFill>
              </a:rPr>
              <a:t>Параметры проекта, конкретизируемые бизнес-моделью</a:t>
            </a:r>
            <a:endParaRPr lang="ru-RU" altLang="ru-RU" sz="2000"/>
          </a:p>
        </p:txBody>
      </p:sp>
      <p:sp>
        <p:nvSpPr>
          <p:cNvPr id="105480" name="Text Box 8">
            <a:extLst>
              <a:ext uri="{FF2B5EF4-FFF2-40B4-BE49-F238E27FC236}">
                <a16:creationId xmlns:a16="http://schemas.microsoft.com/office/drawing/2014/main" id="{49B31D40-371E-4E45-BB79-F58DF84B47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362200"/>
            <a:ext cx="84582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/>
              <a:t>- перечень участков внедрения и последовательность их автоматизации</a:t>
            </a:r>
          </a:p>
          <a:p>
            <a:pPr>
              <a:spcBef>
                <a:spcPct val="50000"/>
              </a:spcBef>
            </a:pPr>
            <a:r>
              <a:rPr lang="ru-RU" altLang="ru-RU" sz="2000"/>
              <a:t>- фактическая потребность в объёмах закупаемого аппаратного и программного обеспечения</a:t>
            </a:r>
          </a:p>
          <a:p>
            <a:pPr>
              <a:spcBef>
                <a:spcPct val="50000"/>
              </a:spcBef>
            </a:pPr>
            <a:r>
              <a:rPr lang="ru-RU" altLang="ru-RU" sz="2000"/>
              <a:t>- сроки развёртывания и запуска системы</a:t>
            </a:r>
          </a:p>
          <a:p>
            <a:pPr>
              <a:spcBef>
                <a:spcPct val="50000"/>
              </a:spcBef>
            </a:pPr>
            <a:r>
              <a:rPr lang="ru-RU" altLang="ru-RU" sz="2000"/>
              <a:t>- список ключевых пользователей</a:t>
            </a:r>
          </a:p>
          <a:p>
            <a:pPr>
              <a:spcBef>
                <a:spcPct val="50000"/>
              </a:spcBef>
            </a:pPr>
            <a:r>
              <a:rPr lang="ru-RU" altLang="ru-RU" sz="2000"/>
              <a:t>- степень соответствия выбранного ПО специфике деятельности предприятия</a:t>
            </a:r>
          </a:p>
        </p:txBody>
      </p:sp>
      <p:sp>
        <p:nvSpPr>
          <p:cNvPr id="105481" name="Text Box 9">
            <a:extLst>
              <a:ext uri="{FF2B5EF4-FFF2-40B4-BE49-F238E27FC236}">
                <a16:creationId xmlns:a16="http://schemas.microsoft.com/office/drawing/2014/main" id="{1D52B7E4-A154-4E73-9C30-FEF955640E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638800"/>
            <a:ext cx="8458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 i="1">
                <a:solidFill>
                  <a:schemeClr val="tx2"/>
                </a:solidFill>
              </a:rPr>
              <a:t>Разработка бизнес-модели может быть совершенно отдельным самодостаточным проектом.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498" name="Picture 2">
            <a:extLst>
              <a:ext uri="{FF2B5EF4-FFF2-40B4-BE49-F238E27FC236}">
                <a16:creationId xmlns:a16="http://schemas.microsoft.com/office/drawing/2014/main" id="{F9803094-8388-418B-BE80-A85B968ED0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38200" cy="37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6500" name="Rectangle 4">
            <a:extLst>
              <a:ext uri="{FF2B5EF4-FFF2-40B4-BE49-F238E27FC236}">
                <a16:creationId xmlns:a16="http://schemas.microsoft.com/office/drawing/2014/main" id="{E126227F-93BA-4914-887A-0CB1340B8D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33400"/>
            <a:ext cx="7793038" cy="113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-RU" altLang="ru-RU" sz="3200"/>
              <a:t>Разработка бизнес-модели</a:t>
            </a:r>
          </a:p>
        </p:txBody>
      </p:sp>
      <p:sp>
        <p:nvSpPr>
          <p:cNvPr id="106501" name="Text Box 5">
            <a:extLst>
              <a:ext uri="{FF2B5EF4-FFF2-40B4-BE49-F238E27FC236}">
                <a16:creationId xmlns:a16="http://schemas.microsoft.com/office/drawing/2014/main" id="{51989BE1-F8F5-4BA6-A064-7E5191736E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057400"/>
            <a:ext cx="845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>
                <a:solidFill>
                  <a:schemeClr val="folHlink"/>
                </a:solidFill>
              </a:rPr>
              <a:t>Проблемы, характеризующие процесс моделирования</a:t>
            </a:r>
            <a:endParaRPr lang="ru-RU" altLang="ru-RU" sz="2000"/>
          </a:p>
        </p:txBody>
      </p:sp>
      <p:sp>
        <p:nvSpPr>
          <p:cNvPr id="106502" name="Text Box 6">
            <a:extLst>
              <a:ext uri="{FF2B5EF4-FFF2-40B4-BE49-F238E27FC236}">
                <a16:creationId xmlns:a16="http://schemas.microsoft.com/office/drawing/2014/main" id="{C9FBD8E0-CE48-40FF-9108-DE3A0B856F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819400"/>
            <a:ext cx="84582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/>
              <a:t>- проблема достоверности разрабатываемой бизнес-модели</a:t>
            </a:r>
          </a:p>
          <a:p>
            <a:pPr>
              <a:spcBef>
                <a:spcPct val="50000"/>
              </a:spcBef>
            </a:pPr>
            <a:r>
              <a:rPr lang="ru-RU" altLang="ru-RU" sz="2000"/>
              <a:t>- проблема использования типовых отраслевых моделей</a:t>
            </a:r>
          </a:p>
          <a:p>
            <a:pPr>
              <a:spcBef>
                <a:spcPct val="50000"/>
              </a:spcBef>
            </a:pPr>
            <a:r>
              <a:rPr lang="ru-RU" altLang="ru-RU" sz="2000"/>
              <a:t>- проблема реинжениринга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522" name="Picture 2">
            <a:extLst>
              <a:ext uri="{FF2B5EF4-FFF2-40B4-BE49-F238E27FC236}">
                <a16:creationId xmlns:a16="http://schemas.microsoft.com/office/drawing/2014/main" id="{FAF52002-0002-45D9-8875-372767CCAB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38200" cy="37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524" name="Rectangle 4">
            <a:extLst>
              <a:ext uri="{FF2B5EF4-FFF2-40B4-BE49-F238E27FC236}">
                <a16:creationId xmlns:a16="http://schemas.microsoft.com/office/drawing/2014/main" id="{A7D1C89D-FA2C-40F7-BD62-79E49B361B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33400"/>
            <a:ext cx="7793038" cy="113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-RU" altLang="ru-RU" sz="3200"/>
              <a:t>Разработка бизнес-модели</a:t>
            </a:r>
          </a:p>
        </p:txBody>
      </p:sp>
      <p:sp>
        <p:nvSpPr>
          <p:cNvPr id="107525" name="Text Box 5">
            <a:extLst>
              <a:ext uri="{FF2B5EF4-FFF2-40B4-BE49-F238E27FC236}">
                <a16:creationId xmlns:a16="http://schemas.microsoft.com/office/drawing/2014/main" id="{860DDF53-F602-4906-AAB1-0C615B8FEC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057400"/>
            <a:ext cx="845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>
                <a:solidFill>
                  <a:schemeClr val="folHlink"/>
                </a:solidFill>
              </a:rPr>
              <a:t>Проблема достоверности</a:t>
            </a:r>
            <a:endParaRPr lang="ru-RU" altLang="ru-RU" sz="2000"/>
          </a:p>
        </p:txBody>
      </p:sp>
      <p:graphicFrame>
        <p:nvGraphicFramePr>
          <p:cNvPr id="107526" name="Object 6">
            <a:extLst>
              <a:ext uri="{FF2B5EF4-FFF2-40B4-BE49-F238E27FC236}">
                <a16:creationId xmlns:a16="http://schemas.microsoft.com/office/drawing/2014/main" id="{3D10FF62-78DB-46F0-AB43-4B88D8705F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2667000"/>
          <a:ext cx="3355975" cy="175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29" name="VISIO" r:id="rId4" imgW="3355560" imgH="1755360" progId="Visio.Drawing.4">
                  <p:embed/>
                </p:oleObj>
              </mc:Choice>
              <mc:Fallback>
                <p:oleObj name="VISIO" r:id="rId4" imgW="3355560" imgH="1755360" progId="Visio.Drawing.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667000"/>
                        <a:ext cx="3355975" cy="175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27" name="Text Box 7">
            <a:extLst>
              <a:ext uri="{FF2B5EF4-FFF2-40B4-BE49-F238E27FC236}">
                <a16:creationId xmlns:a16="http://schemas.microsoft.com/office/drawing/2014/main" id="{AC33416A-2D4E-4607-9468-D867A2EB7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648200"/>
            <a:ext cx="8458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 i="1"/>
              <a:t>Исходная бизнес-модель может утратить значительную часть своей актуальности к моменту окончания её разработки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546" name="Picture 2">
            <a:extLst>
              <a:ext uri="{FF2B5EF4-FFF2-40B4-BE49-F238E27FC236}">
                <a16:creationId xmlns:a16="http://schemas.microsoft.com/office/drawing/2014/main" id="{3868E533-EEA2-4BE2-981A-B6968C81B1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38200" cy="37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8548" name="Rectangle 4">
            <a:extLst>
              <a:ext uri="{FF2B5EF4-FFF2-40B4-BE49-F238E27FC236}">
                <a16:creationId xmlns:a16="http://schemas.microsoft.com/office/drawing/2014/main" id="{2503D901-F07C-4FCD-93BD-7AA9B3FBCF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33400"/>
            <a:ext cx="7793038" cy="113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-RU" altLang="ru-RU" sz="3200"/>
              <a:t>Разработка бизнес-модели</a:t>
            </a:r>
          </a:p>
        </p:txBody>
      </p:sp>
      <p:sp>
        <p:nvSpPr>
          <p:cNvPr id="108549" name="Text Box 5">
            <a:extLst>
              <a:ext uri="{FF2B5EF4-FFF2-40B4-BE49-F238E27FC236}">
                <a16:creationId xmlns:a16="http://schemas.microsoft.com/office/drawing/2014/main" id="{123E01F5-60AC-488B-9CAD-E8441B46C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057400"/>
            <a:ext cx="845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>
                <a:solidFill>
                  <a:schemeClr val="folHlink"/>
                </a:solidFill>
              </a:rPr>
              <a:t>Проблема использования типовых моделей</a:t>
            </a:r>
            <a:endParaRPr lang="ru-RU" altLang="ru-RU" sz="2000"/>
          </a:p>
        </p:txBody>
      </p:sp>
      <p:sp>
        <p:nvSpPr>
          <p:cNvPr id="108550" name="Text Box 6">
            <a:extLst>
              <a:ext uri="{FF2B5EF4-FFF2-40B4-BE49-F238E27FC236}">
                <a16:creationId xmlns:a16="http://schemas.microsoft.com/office/drawing/2014/main" id="{10EE4F82-7BCC-443A-91EB-5515760911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124200"/>
            <a:ext cx="8458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/>
              <a:t>Модель-заготовка значительно сокращает затраты на описание рутинных типичных процессов</a:t>
            </a:r>
          </a:p>
        </p:txBody>
      </p:sp>
      <p:sp>
        <p:nvSpPr>
          <p:cNvPr id="108551" name="Text Box 7">
            <a:extLst>
              <a:ext uri="{FF2B5EF4-FFF2-40B4-BE49-F238E27FC236}">
                <a16:creationId xmlns:a16="http://schemas.microsoft.com/office/drawing/2014/main" id="{6B5AD4C6-DDAD-456C-BBEA-C363E910EC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343400"/>
            <a:ext cx="8458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/>
              <a:t>Модель-заготовка не является готовой к употреблению и нуждается в тестировании в конкретных условиях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570" name="Picture 2">
            <a:extLst>
              <a:ext uri="{FF2B5EF4-FFF2-40B4-BE49-F238E27FC236}">
                <a16:creationId xmlns:a16="http://schemas.microsoft.com/office/drawing/2014/main" id="{A0122602-C6DF-40C5-A108-F4E2A4CCF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38200" cy="37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9572" name="Rectangle 4">
            <a:extLst>
              <a:ext uri="{FF2B5EF4-FFF2-40B4-BE49-F238E27FC236}">
                <a16:creationId xmlns:a16="http://schemas.microsoft.com/office/drawing/2014/main" id="{E87CC16A-D870-40DF-908A-6249E72EDD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33400"/>
            <a:ext cx="7793038" cy="113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-RU" altLang="ru-RU" sz="3200"/>
              <a:t>Разработка бизнес-модели</a:t>
            </a:r>
          </a:p>
        </p:txBody>
      </p:sp>
      <p:sp>
        <p:nvSpPr>
          <p:cNvPr id="109573" name="Text Box 5">
            <a:extLst>
              <a:ext uri="{FF2B5EF4-FFF2-40B4-BE49-F238E27FC236}">
                <a16:creationId xmlns:a16="http://schemas.microsoft.com/office/drawing/2014/main" id="{62EBF2BC-CD72-47E3-80B7-87250EEC4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057400"/>
            <a:ext cx="845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>
                <a:solidFill>
                  <a:schemeClr val="folHlink"/>
                </a:solidFill>
              </a:rPr>
              <a:t>Проблема реинжениринга</a:t>
            </a:r>
            <a:endParaRPr lang="ru-RU" altLang="ru-RU" sz="2000"/>
          </a:p>
        </p:txBody>
      </p:sp>
      <p:graphicFrame>
        <p:nvGraphicFramePr>
          <p:cNvPr id="109574" name="Object 6">
            <a:extLst>
              <a:ext uri="{FF2B5EF4-FFF2-40B4-BE49-F238E27FC236}">
                <a16:creationId xmlns:a16="http://schemas.microsoft.com/office/drawing/2014/main" id="{0F28AA9F-8DD9-47DF-BD8A-77164534759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2667000"/>
          <a:ext cx="4384675" cy="221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77" name="VISIO" r:id="rId4" imgW="4384080" imgH="2212560" progId="Visio.Drawing.4">
                  <p:embed/>
                </p:oleObj>
              </mc:Choice>
              <mc:Fallback>
                <p:oleObj name="VISIO" r:id="rId4" imgW="4384080" imgH="2212560" progId="Visio.Drawing.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667000"/>
                        <a:ext cx="4384675" cy="221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575" name="Text Box 7">
            <a:extLst>
              <a:ext uri="{FF2B5EF4-FFF2-40B4-BE49-F238E27FC236}">
                <a16:creationId xmlns:a16="http://schemas.microsoft.com/office/drawing/2014/main" id="{0C94BB8B-43AA-4B1D-B209-2E366B2E05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181600"/>
            <a:ext cx="8458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 i="1"/>
              <a:t>Модификацию бизнес-процессов на предприятии (реинжениринг) при внедрении КИС рекомендуется проводить поэтапно.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594" name="Picture 2">
            <a:extLst>
              <a:ext uri="{FF2B5EF4-FFF2-40B4-BE49-F238E27FC236}">
                <a16:creationId xmlns:a16="http://schemas.microsoft.com/office/drawing/2014/main" id="{DD8EB6E1-13BB-4068-B2D2-40CC4F0927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38200" cy="37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0596" name="Rectangle 4">
            <a:extLst>
              <a:ext uri="{FF2B5EF4-FFF2-40B4-BE49-F238E27FC236}">
                <a16:creationId xmlns:a16="http://schemas.microsoft.com/office/drawing/2014/main" id="{615319E2-D75D-446A-A135-337417CC07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33400"/>
            <a:ext cx="7793038" cy="113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-RU" altLang="ru-RU" sz="3200"/>
              <a:t>Стандарты моделирования </a:t>
            </a:r>
            <a:r>
              <a:rPr lang="en-US" altLang="ru-RU" sz="3200"/>
              <a:t>IDEF</a:t>
            </a:r>
            <a:endParaRPr lang="ru-RU" altLang="ru-RU" sz="3200"/>
          </a:p>
        </p:txBody>
      </p:sp>
      <p:sp>
        <p:nvSpPr>
          <p:cNvPr id="110597" name="Text Box 5">
            <a:extLst>
              <a:ext uri="{FF2B5EF4-FFF2-40B4-BE49-F238E27FC236}">
                <a16:creationId xmlns:a16="http://schemas.microsoft.com/office/drawing/2014/main" id="{BE3B6CCF-C640-46D1-8EE9-A8877C43E5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057400"/>
            <a:ext cx="845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>
                <a:solidFill>
                  <a:schemeClr val="folHlink"/>
                </a:solidFill>
              </a:rPr>
              <a:t>Назначение семейства стандартов </a:t>
            </a:r>
            <a:r>
              <a:rPr lang="en-US" altLang="ru-RU" sz="2000">
                <a:solidFill>
                  <a:schemeClr val="folHlink"/>
                </a:solidFill>
              </a:rPr>
              <a:t>IDEF</a:t>
            </a:r>
            <a:endParaRPr lang="ru-RU" altLang="ru-RU" sz="2000"/>
          </a:p>
        </p:txBody>
      </p:sp>
      <p:sp>
        <p:nvSpPr>
          <p:cNvPr id="110598" name="Text Box 6">
            <a:extLst>
              <a:ext uri="{FF2B5EF4-FFF2-40B4-BE49-F238E27FC236}">
                <a16:creationId xmlns:a16="http://schemas.microsoft.com/office/drawing/2014/main" id="{9DE0A494-E5E4-4C7A-8741-D554E5BBFD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590800"/>
            <a:ext cx="8458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/>
              <a:t>Стандарты </a:t>
            </a:r>
            <a:r>
              <a:rPr lang="en-US" altLang="ru-RU" sz="2000"/>
              <a:t>IDEF </a:t>
            </a:r>
            <a:r>
              <a:rPr lang="ru-RU" altLang="ru-RU" sz="2000"/>
              <a:t>предназначены для разработки бизнес-моделей и представляют собой набор спецификаций языка описания бизнес-процессов. </a:t>
            </a:r>
          </a:p>
        </p:txBody>
      </p:sp>
      <p:sp>
        <p:nvSpPr>
          <p:cNvPr id="110599" name="Text Box 7">
            <a:extLst>
              <a:ext uri="{FF2B5EF4-FFF2-40B4-BE49-F238E27FC236}">
                <a16:creationId xmlns:a16="http://schemas.microsoft.com/office/drawing/2014/main" id="{E6D4A82E-F509-4B39-816C-469AC27E72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733800"/>
            <a:ext cx="84582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/>
              <a:t>IDEF</a:t>
            </a:r>
            <a:r>
              <a:rPr lang="ru-RU" altLang="ru-RU" sz="2000"/>
              <a:t>-методика создавалась в США в рамках программы компьютеризации промышленности </a:t>
            </a:r>
            <a:r>
              <a:rPr lang="en-US" altLang="ru-RU" sz="2000"/>
              <a:t>ICAM – Integrated Computer Aided Manufacturing</a:t>
            </a:r>
            <a:r>
              <a:rPr lang="ru-RU" altLang="ru-RU" sz="2000"/>
              <a:t>. Название стандарта расшифровывается как </a:t>
            </a:r>
            <a:r>
              <a:rPr lang="en-US" altLang="ru-RU" sz="2000"/>
              <a:t>Icam DEFinition.</a:t>
            </a:r>
            <a:endParaRPr lang="ru-RU" altLang="ru-RU" sz="20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618" name="Picture 2">
            <a:extLst>
              <a:ext uri="{FF2B5EF4-FFF2-40B4-BE49-F238E27FC236}">
                <a16:creationId xmlns:a16="http://schemas.microsoft.com/office/drawing/2014/main" id="{AC17A67C-0164-47AB-9C08-66D83B0229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38200" cy="37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1620" name="Rectangle 4">
            <a:extLst>
              <a:ext uri="{FF2B5EF4-FFF2-40B4-BE49-F238E27FC236}">
                <a16:creationId xmlns:a16="http://schemas.microsoft.com/office/drawing/2014/main" id="{9B3A4061-5850-4DED-8BF0-E59445D358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33400"/>
            <a:ext cx="7793038" cy="113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-RU" altLang="ru-RU" sz="3200"/>
              <a:t>Стандарты моделирования </a:t>
            </a:r>
            <a:r>
              <a:rPr lang="en-US" altLang="ru-RU" sz="3200"/>
              <a:t>IDEF</a:t>
            </a:r>
            <a:endParaRPr lang="ru-RU" altLang="ru-RU" sz="3200"/>
          </a:p>
        </p:txBody>
      </p:sp>
      <p:sp>
        <p:nvSpPr>
          <p:cNvPr id="111622" name="Text Box 6">
            <a:extLst>
              <a:ext uri="{FF2B5EF4-FFF2-40B4-BE49-F238E27FC236}">
                <a16:creationId xmlns:a16="http://schemas.microsoft.com/office/drawing/2014/main" id="{9C14CBF6-4603-487C-BD79-4FEBE970DC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905000"/>
            <a:ext cx="845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>
                <a:solidFill>
                  <a:schemeClr val="folHlink"/>
                </a:solidFill>
              </a:rPr>
              <a:t>К семейству </a:t>
            </a:r>
            <a:r>
              <a:rPr lang="en-US" altLang="ru-RU" sz="2000">
                <a:solidFill>
                  <a:schemeClr val="folHlink"/>
                </a:solidFill>
              </a:rPr>
              <a:t>IDEF </a:t>
            </a:r>
            <a:r>
              <a:rPr lang="ru-RU" altLang="ru-RU" sz="2000">
                <a:solidFill>
                  <a:schemeClr val="folHlink"/>
                </a:solidFill>
              </a:rPr>
              <a:t>относятся следующие стандарты:</a:t>
            </a:r>
            <a:endParaRPr lang="ru-RU" altLang="ru-RU" sz="2000"/>
          </a:p>
        </p:txBody>
      </p:sp>
      <p:sp>
        <p:nvSpPr>
          <p:cNvPr id="111623" name="Text Box 7">
            <a:extLst>
              <a:ext uri="{FF2B5EF4-FFF2-40B4-BE49-F238E27FC236}">
                <a16:creationId xmlns:a16="http://schemas.microsoft.com/office/drawing/2014/main" id="{2992753A-B74D-4E95-B5D1-461F808B6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514600"/>
            <a:ext cx="84582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/>
              <a:t>IDEF0 – </a:t>
            </a:r>
            <a:r>
              <a:rPr lang="ru-RU" altLang="ru-RU" sz="2000"/>
              <a:t>методология функционального моделирования</a:t>
            </a:r>
          </a:p>
          <a:p>
            <a:pPr>
              <a:spcBef>
                <a:spcPct val="50000"/>
              </a:spcBef>
            </a:pPr>
            <a:r>
              <a:rPr lang="en-US" altLang="ru-RU" sz="2000"/>
              <a:t>IDEF1 – </a:t>
            </a:r>
            <a:r>
              <a:rPr lang="ru-RU" altLang="ru-RU" sz="2000"/>
              <a:t>методология моделирования информационных потоков</a:t>
            </a:r>
          </a:p>
          <a:p>
            <a:pPr>
              <a:spcBef>
                <a:spcPct val="50000"/>
              </a:spcBef>
            </a:pPr>
            <a:r>
              <a:rPr lang="en-US" altLang="ru-RU" sz="2000"/>
              <a:t>IDEF1X – </a:t>
            </a:r>
            <a:r>
              <a:rPr lang="ru-RU" altLang="ru-RU" sz="2000"/>
              <a:t>методология построения реляционных структур</a:t>
            </a:r>
            <a:endParaRPr lang="en-US" altLang="ru-RU" sz="2000"/>
          </a:p>
          <a:p>
            <a:pPr>
              <a:spcBef>
                <a:spcPct val="50000"/>
              </a:spcBef>
            </a:pPr>
            <a:r>
              <a:rPr lang="en-US" altLang="ru-RU" sz="2000"/>
              <a:t>IDEF2 – </a:t>
            </a:r>
            <a:r>
              <a:rPr lang="ru-RU" altLang="ru-RU" sz="2000"/>
              <a:t>методология динамического моделирования развития систем</a:t>
            </a:r>
            <a:endParaRPr lang="en-US" altLang="ru-RU" sz="2000"/>
          </a:p>
          <a:p>
            <a:pPr>
              <a:spcBef>
                <a:spcPct val="50000"/>
              </a:spcBef>
            </a:pPr>
            <a:r>
              <a:rPr lang="en-US" altLang="ru-RU" sz="2000"/>
              <a:t>IDEF3 – </a:t>
            </a:r>
            <a:r>
              <a:rPr lang="ru-RU" altLang="ru-RU" sz="2000"/>
              <a:t>методология документирования процессов в системе</a:t>
            </a:r>
            <a:endParaRPr lang="en-US" altLang="ru-RU" sz="2000"/>
          </a:p>
          <a:p>
            <a:pPr>
              <a:spcBef>
                <a:spcPct val="50000"/>
              </a:spcBef>
            </a:pPr>
            <a:r>
              <a:rPr lang="en-US" altLang="ru-RU" sz="2000"/>
              <a:t>IDEF4 – </a:t>
            </a:r>
            <a:r>
              <a:rPr lang="ru-RU" altLang="ru-RU" sz="2000"/>
              <a:t>методология построения объектно-ориентированных систем</a:t>
            </a:r>
            <a:endParaRPr lang="en-US" altLang="ru-RU" sz="2000"/>
          </a:p>
          <a:p>
            <a:pPr>
              <a:spcBef>
                <a:spcPct val="50000"/>
              </a:spcBef>
            </a:pPr>
            <a:r>
              <a:rPr lang="en-US" altLang="ru-RU" sz="2000"/>
              <a:t>IDEF5 –</a:t>
            </a:r>
            <a:r>
              <a:rPr lang="ru-RU" altLang="ru-RU" sz="2000"/>
              <a:t> методология онтологического описания сложных систем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42" name="Picture 2">
            <a:extLst>
              <a:ext uri="{FF2B5EF4-FFF2-40B4-BE49-F238E27FC236}">
                <a16:creationId xmlns:a16="http://schemas.microsoft.com/office/drawing/2014/main" id="{DD3432CA-6D07-4FFB-A9D9-6D5DED222F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38200" cy="37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44" name="Rectangle 4">
            <a:extLst>
              <a:ext uri="{FF2B5EF4-FFF2-40B4-BE49-F238E27FC236}">
                <a16:creationId xmlns:a16="http://schemas.microsoft.com/office/drawing/2014/main" id="{D1345D88-AA1A-40D4-A686-8AD895D04D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33400"/>
            <a:ext cx="7793038" cy="113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-RU" altLang="ru-RU" sz="3200"/>
              <a:t>Стандарты моделирования </a:t>
            </a:r>
            <a:r>
              <a:rPr lang="en-US" altLang="ru-RU" sz="3200"/>
              <a:t>IDEF</a:t>
            </a:r>
            <a:endParaRPr lang="ru-RU" altLang="ru-RU" sz="3200"/>
          </a:p>
        </p:txBody>
      </p:sp>
      <p:sp>
        <p:nvSpPr>
          <p:cNvPr id="112645" name="Text Box 5">
            <a:extLst>
              <a:ext uri="{FF2B5EF4-FFF2-40B4-BE49-F238E27FC236}">
                <a16:creationId xmlns:a16="http://schemas.microsoft.com/office/drawing/2014/main" id="{84EA1F44-8849-4FFE-BD55-435B6B3963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905000"/>
            <a:ext cx="845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>
                <a:solidFill>
                  <a:schemeClr val="folHlink"/>
                </a:solidFill>
              </a:rPr>
              <a:t>Стандарт </a:t>
            </a:r>
            <a:r>
              <a:rPr lang="en-US" altLang="ru-RU" sz="2000">
                <a:solidFill>
                  <a:schemeClr val="folHlink"/>
                </a:solidFill>
              </a:rPr>
              <a:t>IDEF</a:t>
            </a:r>
            <a:r>
              <a:rPr lang="ru-RU" altLang="ru-RU" sz="2000">
                <a:solidFill>
                  <a:schemeClr val="folHlink"/>
                </a:solidFill>
              </a:rPr>
              <a:t>0 – функциональный блок</a:t>
            </a:r>
            <a:endParaRPr lang="ru-RU" altLang="ru-RU" sz="2000"/>
          </a:p>
        </p:txBody>
      </p:sp>
      <p:pic>
        <p:nvPicPr>
          <p:cNvPr id="112646" name="Picture 6">
            <a:extLst>
              <a:ext uri="{FF2B5EF4-FFF2-40B4-BE49-F238E27FC236}">
                <a16:creationId xmlns:a16="http://schemas.microsoft.com/office/drawing/2014/main" id="{0A6E6D68-B3F0-4103-93EC-5A4CAF7904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362200"/>
            <a:ext cx="4876800" cy="4062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666" name="Picture 2">
            <a:extLst>
              <a:ext uri="{FF2B5EF4-FFF2-40B4-BE49-F238E27FC236}">
                <a16:creationId xmlns:a16="http://schemas.microsoft.com/office/drawing/2014/main" id="{7D99C4E6-B858-44CC-8E3C-E358B6786C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38200" cy="37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3668" name="Rectangle 4">
            <a:extLst>
              <a:ext uri="{FF2B5EF4-FFF2-40B4-BE49-F238E27FC236}">
                <a16:creationId xmlns:a16="http://schemas.microsoft.com/office/drawing/2014/main" id="{D75DDE52-CFBF-4049-8B50-6FBF0989D5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33400"/>
            <a:ext cx="7793038" cy="113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-RU" altLang="ru-RU" sz="3200"/>
              <a:t>Стандарты моделирования </a:t>
            </a:r>
            <a:r>
              <a:rPr lang="en-US" altLang="ru-RU" sz="3200"/>
              <a:t>IDEF</a:t>
            </a:r>
            <a:endParaRPr lang="ru-RU" altLang="ru-RU" sz="3200"/>
          </a:p>
        </p:txBody>
      </p:sp>
      <p:sp>
        <p:nvSpPr>
          <p:cNvPr id="113669" name="Text Box 5">
            <a:extLst>
              <a:ext uri="{FF2B5EF4-FFF2-40B4-BE49-F238E27FC236}">
                <a16:creationId xmlns:a16="http://schemas.microsoft.com/office/drawing/2014/main" id="{D6B37BF2-51AF-4357-94DB-424FFCE2CF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905000"/>
            <a:ext cx="845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>
                <a:solidFill>
                  <a:schemeClr val="folHlink"/>
                </a:solidFill>
              </a:rPr>
              <a:t>Стандарт </a:t>
            </a:r>
            <a:r>
              <a:rPr lang="en-US" altLang="ru-RU" sz="2000">
                <a:solidFill>
                  <a:schemeClr val="folHlink"/>
                </a:solidFill>
              </a:rPr>
              <a:t>IDEF</a:t>
            </a:r>
            <a:r>
              <a:rPr lang="ru-RU" altLang="ru-RU" sz="2000">
                <a:solidFill>
                  <a:schemeClr val="folHlink"/>
                </a:solidFill>
              </a:rPr>
              <a:t>0 – декомпозиция</a:t>
            </a:r>
            <a:endParaRPr lang="ru-RU" altLang="ru-RU" sz="2000"/>
          </a:p>
        </p:txBody>
      </p:sp>
      <p:pic>
        <p:nvPicPr>
          <p:cNvPr id="113670" name="Picture 6" descr="E:\Vitya\Студенты\VGUES\2004\КИС\Лекции\Лекция 6 рис 1.pcx">
            <a:extLst>
              <a:ext uri="{FF2B5EF4-FFF2-40B4-BE49-F238E27FC236}">
                <a16:creationId xmlns:a16="http://schemas.microsoft.com/office/drawing/2014/main" id="{14DD50A3-D0A8-44F2-9868-B0AAE16B6C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438400"/>
            <a:ext cx="6019800" cy="395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690" name="Picture 2">
            <a:extLst>
              <a:ext uri="{FF2B5EF4-FFF2-40B4-BE49-F238E27FC236}">
                <a16:creationId xmlns:a16="http://schemas.microsoft.com/office/drawing/2014/main" id="{6FE209B9-DB80-41EA-9A41-8ADC6A242E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38200" cy="37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4692" name="Rectangle 4">
            <a:extLst>
              <a:ext uri="{FF2B5EF4-FFF2-40B4-BE49-F238E27FC236}">
                <a16:creationId xmlns:a16="http://schemas.microsoft.com/office/drawing/2014/main" id="{55EBD1DB-A3E4-4E17-B917-4F7905DF1B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33400"/>
            <a:ext cx="7793038" cy="113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-RU" altLang="ru-RU" sz="3200"/>
              <a:t>Стандарты моделирования </a:t>
            </a:r>
            <a:r>
              <a:rPr lang="en-US" altLang="ru-RU" sz="3200"/>
              <a:t>IDEF</a:t>
            </a:r>
            <a:endParaRPr lang="ru-RU" altLang="ru-RU" sz="3200"/>
          </a:p>
        </p:txBody>
      </p:sp>
      <p:sp>
        <p:nvSpPr>
          <p:cNvPr id="114694" name="Text Box 6">
            <a:extLst>
              <a:ext uri="{FF2B5EF4-FFF2-40B4-BE49-F238E27FC236}">
                <a16:creationId xmlns:a16="http://schemas.microsoft.com/office/drawing/2014/main" id="{8927AC3D-7F3F-4909-BC84-0452CB62F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905000"/>
            <a:ext cx="845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>
                <a:solidFill>
                  <a:schemeClr val="folHlink"/>
                </a:solidFill>
              </a:rPr>
              <a:t>Два типа диаграмм в стандарте </a:t>
            </a:r>
            <a:r>
              <a:rPr lang="en-US" altLang="ru-RU" sz="2000">
                <a:solidFill>
                  <a:schemeClr val="folHlink"/>
                </a:solidFill>
              </a:rPr>
              <a:t>IDEF</a:t>
            </a:r>
            <a:r>
              <a:rPr lang="ru-RU" altLang="ru-RU" sz="2000">
                <a:solidFill>
                  <a:schemeClr val="folHlink"/>
                </a:solidFill>
              </a:rPr>
              <a:t>3</a:t>
            </a:r>
            <a:endParaRPr lang="ru-RU" altLang="ru-RU" sz="2000"/>
          </a:p>
        </p:txBody>
      </p:sp>
      <p:sp>
        <p:nvSpPr>
          <p:cNvPr id="114695" name="Text Box 7">
            <a:extLst>
              <a:ext uri="{FF2B5EF4-FFF2-40B4-BE49-F238E27FC236}">
                <a16:creationId xmlns:a16="http://schemas.microsoft.com/office/drawing/2014/main" id="{C814956B-8D9B-4A56-9054-7D5000B32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590800"/>
            <a:ext cx="84582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/>
              <a:t>Диаграммы описания последовательности этапов процесса (</a:t>
            </a:r>
            <a:r>
              <a:rPr lang="en-US" altLang="ru-RU" sz="2000"/>
              <a:t>Process Flow Description Diagrams, PFDD)</a:t>
            </a:r>
          </a:p>
          <a:p>
            <a:pPr>
              <a:spcBef>
                <a:spcPct val="50000"/>
              </a:spcBef>
            </a:pPr>
            <a:endParaRPr lang="en-US" altLang="ru-RU" sz="2000"/>
          </a:p>
          <a:p>
            <a:pPr>
              <a:spcBef>
                <a:spcPct val="50000"/>
              </a:spcBef>
            </a:pPr>
            <a:r>
              <a:rPr lang="ru-RU" altLang="ru-RU" sz="2000"/>
              <a:t>Диаграммы состояний объекта и его трансформаций в процессе (</a:t>
            </a:r>
            <a:r>
              <a:rPr lang="en-US" altLang="ru-RU" sz="2000"/>
              <a:t>Object State Transition Network, OSTN)</a:t>
            </a:r>
            <a:endParaRPr lang="ru-RU" altLang="ru-RU" sz="2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4" name="Rectangle 4">
            <a:extLst>
              <a:ext uri="{FF2B5EF4-FFF2-40B4-BE49-F238E27FC236}">
                <a16:creationId xmlns:a16="http://schemas.microsoft.com/office/drawing/2014/main" id="{6AB64A37-1B03-41FD-B7AC-C1050A7379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33400"/>
            <a:ext cx="7793038" cy="113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-RU" altLang="ru-RU" sz="3200"/>
              <a:t>Жизненный цикл разработки информационных систем</a:t>
            </a:r>
          </a:p>
        </p:txBody>
      </p:sp>
      <p:pic>
        <p:nvPicPr>
          <p:cNvPr id="97285" name="Picture 5">
            <a:extLst>
              <a:ext uri="{FF2B5EF4-FFF2-40B4-BE49-F238E27FC236}">
                <a16:creationId xmlns:a16="http://schemas.microsoft.com/office/drawing/2014/main" id="{3F298447-7463-4AB5-9E50-3CB7C00388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38200" cy="37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7287" name="Text Box 7">
            <a:extLst>
              <a:ext uri="{FF2B5EF4-FFF2-40B4-BE49-F238E27FC236}">
                <a16:creationId xmlns:a16="http://schemas.microsoft.com/office/drawing/2014/main" id="{53E90397-A3F4-4C00-9691-DA6DDB8D2C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590800"/>
            <a:ext cx="84582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ru-RU" altLang="ru-RU" sz="2000">
                <a:latin typeface="Tahoma" panose="020B0604030504040204" pitchFamily="34" charset="0"/>
              </a:rPr>
              <a:t>Планирование (</a:t>
            </a:r>
            <a:r>
              <a:rPr lang="en-US" altLang="ru-RU" sz="2000">
                <a:latin typeface="Tahoma" panose="020B0604030504040204" pitchFamily="34" charset="0"/>
              </a:rPr>
              <a:t>Planning)</a:t>
            </a:r>
            <a:r>
              <a:rPr lang="ru-RU" altLang="ru-RU" sz="2000">
                <a:latin typeface="Tahoma" panose="020B0604030504040204" pitchFamily="34" charset="0"/>
              </a:rPr>
              <a:t>;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ru-RU" altLang="ru-RU" sz="2000">
                <a:latin typeface="Tahoma" panose="020B0604030504040204" pitchFamily="34" charset="0"/>
              </a:rPr>
              <a:t>Разработка требований </a:t>
            </a:r>
            <a:r>
              <a:rPr lang="en-US" altLang="ru-RU" sz="2000">
                <a:latin typeface="Tahoma" panose="020B0604030504040204" pitchFamily="34" charset="0"/>
              </a:rPr>
              <a:t>(Requirements)</a:t>
            </a:r>
            <a:r>
              <a:rPr lang="ru-RU" altLang="ru-RU" sz="2000">
                <a:latin typeface="Tahoma" panose="020B0604030504040204" pitchFamily="34" charset="0"/>
              </a:rPr>
              <a:t>;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ru-RU" altLang="ru-RU" sz="2000">
                <a:latin typeface="Tahoma" panose="020B0604030504040204" pitchFamily="34" charset="0"/>
              </a:rPr>
              <a:t>Дизайн </a:t>
            </a:r>
            <a:r>
              <a:rPr lang="en-US" altLang="ru-RU" sz="2000">
                <a:latin typeface="Tahoma" panose="020B0604030504040204" pitchFamily="34" charset="0"/>
              </a:rPr>
              <a:t>(Design)</a:t>
            </a:r>
            <a:r>
              <a:rPr lang="ru-RU" altLang="ru-RU" sz="2000">
                <a:latin typeface="Tahoma" panose="020B0604030504040204" pitchFamily="34" charset="0"/>
              </a:rPr>
              <a:t>;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ru-RU" altLang="ru-RU" sz="2000">
                <a:latin typeface="Tahoma" panose="020B0604030504040204" pitchFamily="34" charset="0"/>
              </a:rPr>
              <a:t>Кодирование </a:t>
            </a:r>
            <a:r>
              <a:rPr lang="en-US" altLang="ru-RU" sz="2000">
                <a:latin typeface="Tahoma" panose="020B0604030504040204" pitchFamily="34" charset="0"/>
              </a:rPr>
              <a:t>(Coding)</a:t>
            </a:r>
            <a:r>
              <a:rPr lang="ru-RU" altLang="ru-RU" sz="2000">
                <a:latin typeface="Tahoma" panose="020B0604030504040204" pitchFamily="34" charset="0"/>
              </a:rPr>
              <a:t>;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ru-RU" altLang="ru-RU" sz="2000">
                <a:latin typeface="Tahoma" panose="020B0604030504040204" pitchFamily="34" charset="0"/>
              </a:rPr>
              <a:t>Тестирование </a:t>
            </a:r>
            <a:r>
              <a:rPr lang="en-US" altLang="ru-RU" sz="2000">
                <a:latin typeface="Tahoma" panose="020B0604030504040204" pitchFamily="34" charset="0"/>
              </a:rPr>
              <a:t>(Test)</a:t>
            </a:r>
            <a:r>
              <a:rPr lang="ru-RU" altLang="ru-RU" sz="2000">
                <a:latin typeface="Tahoma" panose="020B0604030504040204" pitchFamily="34" charset="0"/>
              </a:rPr>
              <a:t>.</a:t>
            </a:r>
          </a:p>
        </p:txBody>
      </p:sp>
      <p:sp>
        <p:nvSpPr>
          <p:cNvPr id="97288" name="Text Box 8">
            <a:extLst>
              <a:ext uri="{FF2B5EF4-FFF2-40B4-BE49-F238E27FC236}">
                <a16:creationId xmlns:a16="http://schemas.microsoft.com/office/drawing/2014/main" id="{1AE8B312-D6AF-4B40-9B60-8EF7C489C0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057400"/>
            <a:ext cx="845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>
                <a:solidFill>
                  <a:schemeClr val="folHlink"/>
                </a:solidFill>
              </a:rPr>
              <a:t>Принято выделять следующие стандартные фазы разработки ПО</a:t>
            </a:r>
            <a:endParaRPr lang="ru-RU" altLang="ru-RU" sz="20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714" name="Picture 2">
            <a:extLst>
              <a:ext uri="{FF2B5EF4-FFF2-40B4-BE49-F238E27FC236}">
                <a16:creationId xmlns:a16="http://schemas.microsoft.com/office/drawing/2014/main" id="{F13890A2-C44B-4283-A069-55BD1379E8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38200" cy="37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5716" name="Rectangle 4">
            <a:extLst>
              <a:ext uri="{FF2B5EF4-FFF2-40B4-BE49-F238E27FC236}">
                <a16:creationId xmlns:a16="http://schemas.microsoft.com/office/drawing/2014/main" id="{69879802-8147-4217-A464-784C26ADE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33400"/>
            <a:ext cx="7793038" cy="113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-RU" altLang="ru-RU" sz="3200"/>
              <a:t>Стандарты моделирования </a:t>
            </a:r>
            <a:r>
              <a:rPr lang="en-US" altLang="ru-RU" sz="3200"/>
              <a:t>IDEF</a:t>
            </a:r>
            <a:endParaRPr lang="ru-RU" altLang="ru-RU" sz="3200"/>
          </a:p>
        </p:txBody>
      </p:sp>
      <p:sp>
        <p:nvSpPr>
          <p:cNvPr id="115719" name="Text Box 7">
            <a:extLst>
              <a:ext uri="{FF2B5EF4-FFF2-40B4-BE49-F238E27FC236}">
                <a16:creationId xmlns:a16="http://schemas.microsoft.com/office/drawing/2014/main" id="{A54EC948-790B-4BB1-A1C2-202FF812A6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905000"/>
            <a:ext cx="845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>
                <a:solidFill>
                  <a:schemeClr val="folHlink"/>
                </a:solidFill>
              </a:rPr>
              <a:t>Пример </a:t>
            </a:r>
            <a:r>
              <a:rPr lang="en-US" altLang="ru-RU" sz="2000">
                <a:solidFill>
                  <a:schemeClr val="folHlink"/>
                </a:solidFill>
              </a:rPr>
              <a:t>PFDD </a:t>
            </a:r>
            <a:r>
              <a:rPr lang="ru-RU" altLang="ru-RU" sz="2000">
                <a:solidFill>
                  <a:schemeClr val="folHlink"/>
                </a:solidFill>
              </a:rPr>
              <a:t>диаграммы</a:t>
            </a:r>
            <a:endParaRPr lang="ru-RU" altLang="ru-RU" sz="2000"/>
          </a:p>
        </p:txBody>
      </p:sp>
      <p:pic>
        <p:nvPicPr>
          <p:cNvPr id="115720" name="Picture 8">
            <a:extLst>
              <a:ext uri="{FF2B5EF4-FFF2-40B4-BE49-F238E27FC236}">
                <a16:creationId xmlns:a16="http://schemas.microsoft.com/office/drawing/2014/main" id="{093BC5DD-AD7E-4A40-A9A3-A95E379D1C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590800"/>
            <a:ext cx="7772400" cy="271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738" name="Picture 2">
            <a:extLst>
              <a:ext uri="{FF2B5EF4-FFF2-40B4-BE49-F238E27FC236}">
                <a16:creationId xmlns:a16="http://schemas.microsoft.com/office/drawing/2014/main" id="{16C6C487-9E90-45F6-A945-7D795BFF17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38200" cy="37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6740" name="Rectangle 4">
            <a:extLst>
              <a:ext uri="{FF2B5EF4-FFF2-40B4-BE49-F238E27FC236}">
                <a16:creationId xmlns:a16="http://schemas.microsoft.com/office/drawing/2014/main" id="{09D8D174-8C61-42C6-AB4C-E2E28590B6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33400"/>
            <a:ext cx="7793038" cy="113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-RU" altLang="ru-RU" sz="3200"/>
              <a:t>Стандарты моделирования </a:t>
            </a:r>
            <a:r>
              <a:rPr lang="en-US" altLang="ru-RU" sz="3200"/>
              <a:t>IDEF</a:t>
            </a:r>
            <a:endParaRPr lang="ru-RU" altLang="ru-RU" sz="3200"/>
          </a:p>
        </p:txBody>
      </p:sp>
      <p:sp>
        <p:nvSpPr>
          <p:cNvPr id="116741" name="Text Box 5">
            <a:extLst>
              <a:ext uri="{FF2B5EF4-FFF2-40B4-BE49-F238E27FC236}">
                <a16:creationId xmlns:a16="http://schemas.microsoft.com/office/drawing/2014/main" id="{36E00500-F507-44D6-B2B9-68D7FD8143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905000"/>
            <a:ext cx="845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>
                <a:solidFill>
                  <a:schemeClr val="folHlink"/>
                </a:solidFill>
              </a:rPr>
              <a:t>Пример </a:t>
            </a:r>
            <a:r>
              <a:rPr lang="en-US" altLang="ru-RU" sz="2000">
                <a:solidFill>
                  <a:schemeClr val="folHlink"/>
                </a:solidFill>
              </a:rPr>
              <a:t>OSTN </a:t>
            </a:r>
            <a:r>
              <a:rPr lang="ru-RU" altLang="ru-RU" sz="2000">
                <a:solidFill>
                  <a:schemeClr val="folHlink"/>
                </a:solidFill>
              </a:rPr>
              <a:t>диаграммы</a:t>
            </a:r>
            <a:endParaRPr lang="ru-RU" altLang="ru-RU" sz="2000"/>
          </a:p>
        </p:txBody>
      </p:sp>
      <p:pic>
        <p:nvPicPr>
          <p:cNvPr id="116742" name="Picture 6">
            <a:extLst>
              <a:ext uri="{FF2B5EF4-FFF2-40B4-BE49-F238E27FC236}">
                <a16:creationId xmlns:a16="http://schemas.microsoft.com/office/drawing/2014/main" id="{A0FE6C03-0B70-4315-ACFF-1408A24BE0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438400"/>
            <a:ext cx="5715000" cy="401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762" name="Picture 2">
            <a:extLst>
              <a:ext uri="{FF2B5EF4-FFF2-40B4-BE49-F238E27FC236}">
                <a16:creationId xmlns:a16="http://schemas.microsoft.com/office/drawing/2014/main" id="{4AED4A43-2C41-4346-A77D-2BE7EF1A5E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38200" cy="37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7764" name="Rectangle 4">
            <a:extLst>
              <a:ext uri="{FF2B5EF4-FFF2-40B4-BE49-F238E27FC236}">
                <a16:creationId xmlns:a16="http://schemas.microsoft.com/office/drawing/2014/main" id="{30241C35-B255-41CC-A6D8-26456E9213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33400"/>
            <a:ext cx="7793038" cy="113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-RU" altLang="ru-RU" sz="3200"/>
              <a:t>Стандарты планирования </a:t>
            </a:r>
            <a:r>
              <a:rPr lang="en-US" altLang="ru-RU" sz="3200"/>
              <a:t>MRP</a:t>
            </a:r>
            <a:endParaRPr lang="ru-RU" altLang="ru-RU" sz="3200"/>
          </a:p>
        </p:txBody>
      </p:sp>
      <p:sp>
        <p:nvSpPr>
          <p:cNvPr id="117765" name="Text Box 5">
            <a:extLst>
              <a:ext uri="{FF2B5EF4-FFF2-40B4-BE49-F238E27FC236}">
                <a16:creationId xmlns:a16="http://schemas.microsoft.com/office/drawing/2014/main" id="{14C85C6C-5431-4560-BA10-31D0F101E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133600"/>
            <a:ext cx="8458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>
                <a:solidFill>
                  <a:schemeClr val="folHlink"/>
                </a:solidFill>
              </a:rPr>
              <a:t>Методология </a:t>
            </a:r>
            <a:r>
              <a:rPr lang="en-US" altLang="ru-RU" sz="2000">
                <a:solidFill>
                  <a:schemeClr val="folHlink"/>
                </a:solidFill>
              </a:rPr>
              <a:t>MRP (Material Resource Planning) </a:t>
            </a:r>
            <a:r>
              <a:rPr lang="ru-RU" altLang="ru-RU" sz="2000">
                <a:solidFill>
                  <a:schemeClr val="folHlink"/>
                </a:solidFill>
              </a:rPr>
              <a:t>представляет собой набор подходов, позволяющих оптимально регулировать поставки комплектующих  в производственный процесс. </a:t>
            </a:r>
            <a:endParaRPr lang="ru-RU" altLang="ru-RU" sz="2000"/>
          </a:p>
        </p:txBody>
      </p:sp>
      <p:sp>
        <p:nvSpPr>
          <p:cNvPr id="117766" name="Text Box 6">
            <a:extLst>
              <a:ext uri="{FF2B5EF4-FFF2-40B4-BE49-F238E27FC236}">
                <a16:creationId xmlns:a16="http://schemas.microsoft.com/office/drawing/2014/main" id="{36BB0321-DCF3-408B-A541-E3F69A1C94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352800"/>
            <a:ext cx="84582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/>
              <a:t>Главной задачей </a:t>
            </a:r>
            <a:r>
              <a:rPr lang="en-US" altLang="ru-RU" sz="2000"/>
              <a:t>MRP </a:t>
            </a:r>
            <a:r>
              <a:rPr lang="ru-RU" altLang="ru-RU" sz="2000"/>
              <a:t>является обеспечение гарантии наличия необходимого количества требуемых материалов-комплектующих  в любой момент времени в рамках срока планирования наряду с уменьшением постоянных запасов и разгрузкой складов.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810" name="Picture 2">
            <a:extLst>
              <a:ext uri="{FF2B5EF4-FFF2-40B4-BE49-F238E27FC236}">
                <a16:creationId xmlns:a16="http://schemas.microsoft.com/office/drawing/2014/main" id="{3FAF505B-2C7F-42FE-B762-A61DBEAAA1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38200" cy="37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9812" name="Rectangle 4">
            <a:extLst>
              <a:ext uri="{FF2B5EF4-FFF2-40B4-BE49-F238E27FC236}">
                <a16:creationId xmlns:a16="http://schemas.microsoft.com/office/drawing/2014/main" id="{1F98E9B9-F1FF-4600-8A5A-4383484AF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33400"/>
            <a:ext cx="7793038" cy="113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-RU" altLang="ru-RU" sz="3200"/>
              <a:t>Стандарты планирования </a:t>
            </a:r>
            <a:r>
              <a:rPr lang="en-US" altLang="ru-RU" sz="3200"/>
              <a:t>MRP</a:t>
            </a:r>
            <a:endParaRPr lang="ru-RU" altLang="ru-RU" sz="3200"/>
          </a:p>
        </p:txBody>
      </p:sp>
      <p:sp>
        <p:nvSpPr>
          <p:cNvPr id="119813" name="Text Box 5">
            <a:extLst>
              <a:ext uri="{FF2B5EF4-FFF2-40B4-BE49-F238E27FC236}">
                <a16:creationId xmlns:a16="http://schemas.microsoft.com/office/drawing/2014/main" id="{E664E0AD-5A6F-4FDB-8680-9A756D1AD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905000"/>
            <a:ext cx="845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>
                <a:solidFill>
                  <a:schemeClr val="folHlink"/>
                </a:solidFill>
              </a:rPr>
              <a:t>К основным понятиям методологии </a:t>
            </a:r>
            <a:r>
              <a:rPr lang="en-US" altLang="ru-RU" sz="2000">
                <a:solidFill>
                  <a:schemeClr val="folHlink"/>
                </a:solidFill>
              </a:rPr>
              <a:t>MRP </a:t>
            </a:r>
            <a:r>
              <a:rPr lang="ru-RU" altLang="ru-RU" sz="2000">
                <a:solidFill>
                  <a:schemeClr val="folHlink"/>
                </a:solidFill>
              </a:rPr>
              <a:t>относятся:</a:t>
            </a:r>
            <a:endParaRPr lang="ru-RU" altLang="ru-RU" sz="2000"/>
          </a:p>
        </p:txBody>
      </p:sp>
      <p:sp>
        <p:nvSpPr>
          <p:cNvPr id="119814" name="Text Box 6">
            <a:extLst>
              <a:ext uri="{FF2B5EF4-FFF2-40B4-BE49-F238E27FC236}">
                <a16:creationId xmlns:a16="http://schemas.microsoft.com/office/drawing/2014/main" id="{620E931B-1CE8-4963-9E4D-2C31329497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514600"/>
            <a:ext cx="899160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/>
              <a:t>Материалы – всё сырье и комплектующие</a:t>
            </a:r>
          </a:p>
          <a:p>
            <a:pPr>
              <a:spcBef>
                <a:spcPct val="50000"/>
              </a:spcBef>
            </a:pPr>
            <a:r>
              <a:rPr lang="ru-RU" altLang="ru-RU" sz="2000"/>
              <a:t>Статус материала – основной показатель текущего состояния материала</a:t>
            </a:r>
          </a:p>
          <a:p>
            <a:pPr>
              <a:spcBef>
                <a:spcPct val="50000"/>
              </a:spcBef>
            </a:pPr>
            <a:r>
              <a:rPr lang="ru-RU" altLang="ru-RU" sz="2000"/>
              <a:t>Страховой запас материала – необходим для поддержания процесса производства в случае непредвиденных задержек с поставками</a:t>
            </a:r>
          </a:p>
          <a:p>
            <a:pPr>
              <a:spcBef>
                <a:spcPct val="50000"/>
              </a:spcBef>
            </a:pPr>
            <a:r>
              <a:rPr lang="ru-RU" altLang="ru-RU" sz="2000"/>
              <a:t>Потребность в материале – количественная единица, отображающая необходимость в заказе материала</a:t>
            </a:r>
          </a:p>
          <a:p>
            <a:pPr>
              <a:spcBef>
                <a:spcPct val="50000"/>
              </a:spcBef>
            </a:pPr>
            <a:endParaRPr lang="ru-RU" altLang="ru-RU" sz="20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786" name="Picture 2">
            <a:extLst>
              <a:ext uri="{FF2B5EF4-FFF2-40B4-BE49-F238E27FC236}">
                <a16:creationId xmlns:a16="http://schemas.microsoft.com/office/drawing/2014/main" id="{11311E89-949E-489D-B16B-FFE37413C4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38200" cy="37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8788" name="Rectangle 4">
            <a:extLst>
              <a:ext uri="{FF2B5EF4-FFF2-40B4-BE49-F238E27FC236}">
                <a16:creationId xmlns:a16="http://schemas.microsoft.com/office/drawing/2014/main" id="{983EAD34-DB98-474C-9607-19BE5E95FC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33400"/>
            <a:ext cx="7793038" cy="113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-RU" altLang="ru-RU" sz="3200"/>
              <a:t>Стандарты планирования </a:t>
            </a:r>
            <a:r>
              <a:rPr lang="en-US" altLang="ru-RU" sz="3200"/>
              <a:t>MRP</a:t>
            </a:r>
            <a:endParaRPr lang="ru-RU" altLang="ru-RU" sz="3200"/>
          </a:p>
        </p:txBody>
      </p:sp>
      <p:sp>
        <p:nvSpPr>
          <p:cNvPr id="118789" name="Text Box 5">
            <a:extLst>
              <a:ext uri="{FF2B5EF4-FFF2-40B4-BE49-F238E27FC236}">
                <a16:creationId xmlns:a16="http://schemas.microsoft.com/office/drawing/2014/main" id="{AD4AEA7C-20CB-48C6-9C5E-4826C81BC3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905000"/>
            <a:ext cx="845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>
                <a:solidFill>
                  <a:schemeClr val="folHlink"/>
                </a:solidFill>
              </a:rPr>
              <a:t>Логическая архитектура </a:t>
            </a:r>
            <a:r>
              <a:rPr lang="en-US" altLang="ru-RU" sz="2000">
                <a:solidFill>
                  <a:schemeClr val="folHlink"/>
                </a:solidFill>
              </a:rPr>
              <a:t>MRP </a:t>
            </a:r>
            <a:r>
              <a:rPr lang="ru-RU" altLang="ru-RU" sz="2000">
                <a:solidFill>
                  <a:schemeClr val="folHlink"/>
                </a:solidFill>
              </a:rPr>
              <a:t>систем</a:t>
            </a:r>
            <a:endParaRPr lang="ru-RU" altLang="ru-RU" sz="2000"/>
          </a:p>
        </p:txBody>
      </p:sp>
      <p:graphicFrame>
        <p:nvGraphicFramePr>
          <p:cNvPr id="118790" name="Object 6">
            <a:extLst>
              <a:ext uri="{FF2B5EF4-FFF2-40B4-BE49-F238E27FC236}">
                <a16:creationId xmlns:a16="http://schemas.microsoft.com/office/drawing/2014/main" id="{22E12507-B34C-49E2-A365-9947E1A64D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200" y="2425700"/>
          <a:ext cx="4953000" cy="3925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92" name="VISIO" r:id="rId4" imgW="4408560" imgH="3494160" progId="Visio.Drawing.4">
                  <p:embed/>
                </p:oleObj>
              </mc:Choice>
              <mc:Fallback>
                <p:oleObj name="VISIO" r:id="rId4" imgW="4408560" imgH="3494160" progId="Visio.Drawing.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425700"/>
                        <a:ext cx="4953000" cy="3925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834" name="Picture 2">
            <a:extLst>
              <a:ext uri="{FF2B5EF4-FFF2-40B4-BE49-F238E27FC236}">
                <a16:creationId xmlns:a16="http://schemas.microsoft.com/office/drawing/2014/main" id="{F66E9028-03F2-4ABA-8469-6AE0E954D0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38200" cy="37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0836" name="Rectangle 4">
            <a:extLst>
              <a:ext uri="{FF2B5EF4-FFF2-40B4-BE49-F238E27FC236}">
                <a16:creationId xmlns:a16="http://schemas.microsoft.com/office/drawing/2014/main" id="{F8A49BA8-2F3F-4143-9B24-96884A8B61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33400"/>
            <a:ext cx="7793038" cy="113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-RU" altLang="ru-RU" sz="3200"/>
              <a:t>Стандарты планирования </a:t>
            </a:r>
            <a:r>
              <a:rPr lang="en-US" altLang="ru-RU" sz="3200"/>
              <a:t>MRP</a:t>
            </a:r>
            <a:endParaRPr lang="ru-RU" altLang="ru-RU" sz="3200"/>
          </a:p>
        </p:txBody>
      </p:sp>
      <p:sp>
        <p:nvSpPr>
          <p:cNvPr id="120837" name="Text Box 5">
            <a:extLst>
              <a:ext uri="{FF2B5EF4-FFF2-40B4-BE49-F238E27FC236}">
                <a16:creationId xmlns:a16="http://schemas.microsoft.com/office/drawing/2014/main" id="{7A948199-D4DB-420D-9948-2EF0D7E205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438400"/>
            <a:ext cx="84582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>
                <a:solidFill>
                  <a:schemeClr val="folHlink"/>
                </a:solidFill>
              </a:rPr>
              <a:t>Главным отличием </a:t>
            </a:r>
            <a:r>
              <a:rPr lang="en-US" altLang="ru-RU" sz="2000">
                <a:solidFill>
                  <a:schemeClr val="folHlink"/>
                </a:solidFill>
              </a:rPr>
              <a:t>MRP II</a:t>
            </a:r>
            <a:r>
              <a:rPr lang="ru-RU" altLang="ru-RU" sz="2000">
                <a:solidFill>
                  <a:schemeClr val="folHlink"/>
                </a:solidFill>
              </a:rPr>
              <a:t> </a:t>
            </a:r>
            <a:r>
              <a:rPr lang="en-US" altLang="ru-RU" sz="2000">
                <a:solidFill>
                  <a:schemeClr val="folHlink"/>
                </a:solidFill>
              </a:rPr>
              <a:t>(Manufacturing Resource Planning) </a:t>
            </a:r>
            <a:r>
              <a:rPr lang="ru-RU" altLang="ru-RU" sz="2000">
                <a:solidFill>
                  <a:schemeClr val="folHlink"/>
                </a:solidFill>
              </a:rPr>
              <a:t>систем является наличие дополнительных функций, обеспечивающих обратную связь в системе, что предоставляет возможность планирования производства с учётом внешних факторов, таких как уровень спроса и состояние дел у поставщиков </a:t>
            </a:r>
            <a:endParaRPr lang="ru-RU" altLang="ru-RU" sz="20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858" name="Picture 2">
            <a:extLst>
              <a:ext uri="{FF2B5EF4-FFF2-40B4-BE49-F238E27FC236}">
                <a16:creationId xmlns:a16="http://schemas.microsoft.com/office/drawing/2014/main" id="{40486E06-921D-4DE6-B47B-35768EF29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38200" cy="37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1860" name="Rectangle 4">
            <a:extLst>
              <a:ext uri="{FF2B5EF4-FFF2-40B4-BE49-F238E27FC236}">
                <a16:creationId xmlns:a16="http://schemas.microsoft.com/office/drawing/2014/main" id="{59176169-BF52-4CE3-8306-91372627A5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33400"/>
            <a:ext cx="7793038" cy="113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-RU" altLang="ru-RU" sz="3200"/>
              <a:t>Стандарты планирования </a:t>
            </a:r>
            <a:r>
              <a:rPr lang="en-US" altLang="ru-RU" sz="3200"/>
              <a:t>MRP</a:t>
            </a:r>
            <a:endParaRPr lang="ru-RU" altLang="ru-RU" sz="3200"/>
          </a:p>
        </p:txBody>
      </p:sp>
      <p:graphicFrame>
        <p:nvGraphicFramePr>
          <p:cNvPr id="121861" name="Object 5">
            <a:extLst>
              <a:ext uri="{FF2B5EF4-FFF2-40B4-BE49-F238E27FC236}">
                <a16:creationId xmlns:a16="http://schemas.microsoft.com/office/drawing/2014/main" id="{3DBBA961-2F4B-43E9-BA8D-157C8408AE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2590800"/>
          <a:ext cx="6172200" cy="3462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64" name="VISIO" r:id="rId4" imgW="5208480" imgH="2922480" progId="Visio.Drawing.4">
                  <p:embed/>
                </p:oleObj>
              </mc:Choice>
              <mc:Fallback>
                <p:oleObj name="VISIO" r:id="rId4" imgW="5208480" imgH="2922480" progId="Visio.Drawing.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590800"/>
                        <a:ext cx="6172200" cy="3462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1862" name="Text Box 6">
            <a:extLst>
              <a:ext uri="{FF2B5EF4-FFF2-40B4-BE49-F238E27FC236}">
                <a16:creationId xmlns:a16="http://schemas.microsoft.com/office/drawing/2014/main" id="{D9DC531B-D7EC-4FF3-8EC9-FCC7FE4CA7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905000"/>
            <a:ext cx="845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>
                <a:solidFill>
                  <a:schemeClr val="folHlink"/>
                </a:solidFill>
              </a:rPr>
              <a:t>Основная идея логической архитектуры </a:t>
            </a:r>
            <a:r>
              <a:rPr lang="en-US" altLang="ru-RU" sz="2000">
                <a:solidFill>
                  <a:schemeClr val="folHlink"/>
                </a:solidFill>
              </a:rPr>
              <a:t>MRPII </a:t>
            </a:r>
            <a:r>
              <a:rPr lang="ru-RU" altLang="ru-RU" sz="2000">
                <a:solidFill>
                  <a:schemeClr val="folHlink"/>
                </a:solidFill>
              </a:rPr>
              <a:t>систем</a:t>
            </a:r>
            <a:endParaRPr lang="ru-RU" altLang="ru-RU" sz="20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82" name="Picture 2">
            <a:extLst>
              <a:ext uri="{FF2B5EF4-FFF2-40B4-BE49-F238E27FC236}">
                <a16:creationId xmlns:a16="http://schemas.microsoft.com/office/drawing/2014/main" id="{237B06B0-62E2-4060-B185-099362CE26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38200" cy="37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884" name="Rectangle 4">
            <a:extLst>
              <a:ext uri="{FF2B5EF4-FFF2-40B4-BE49-F238E27FC236}">
                <a16:creationId xmlns:a16="http://schemas.microsoft.com/office/drawing/2014/main" id="{85B406E4-FE2B-4AC6-913E-2FA1E68EAD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304800"/>
            <a:ext cx="7793038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-RU" altLang="ru-RU" sz="3200"/>
              <a:t>Процесс тестирования бизнес-модели</a:t>
            </a:r>
          </a:p>
        </p:txBody>
      </p:sp>
      <p:sp>
        <p:nvSpPr>
          <p:cNvPr id="122885" name="Text Box 5">
            <a:extLst>
              <a:ext uri="{FF2B5EF4-FFF2-40B4-BE49-F238E27FC236}">
                <a16:creationId xmlns:a16="http://schemas.microsoft.com/office/drawing/2014/main" id="{5F6A92E4-A9AF-47B0-9A56-BE4210C943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057400"/>
            <a:ext cx="845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>
                <a:solidFill>
                  <a:schemeClr val="folHlink"/>
                </a:solidFill>
              </a:rPr>
              <a:t>Этапы процесса тестирования</a:t>
            </a:r>
            <a:endParaRPr lang="ru-RU" altLang="ru-RU" sz="2000"/>
          </a:p>
        </p:txBody>
      </p:sp>
      <p:sp>
        <p:nvSpPr>
          <p:cNvPr id="122886" name="Text Box 6">
            <a:extLst>
              <a:ext uri="{FF2B5EF4-FFF2-40B4-BE49-F238E27FC236}">
                <a16:creationId xmlns:a16="http://schemas.microsoft.com/office/drawing/2014/main" id="{3C04814E-A905-4D8E-AFE8-06853DA874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819400"/>
            <a:ext cx="84582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ru-RU" altLang="ru-RU" sz="2000">
                <a:latin typeface="Tahoma" panose="020B0604030504040204" pitchFamily="34" charset="0"/>
              </a:rPr>
              <a:t>Внутреннее тестирование разработчика. На этом этапе разработчик тестирует базовую функциональность и соответствие основным требованиям.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ru-RU" altLang="ru-RU" sz="2000">
                <a:latin typeface="Tahoma" panose="020B0604030504040204" pitchFamily="34" charset="0"/>
              </a:rPr>
              <a:t>Тестирование проектной группой. На этом этапе происходит проверка самых общих пользовательских функций системы с точки зрения её работы «под ключ» (как правило – разработчиками требований).</a:t>
            </a:r>
          </a:p>
          <a:p>
            <a:pPr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3. Тестирование ключевыми пользователями. Создаётся специальная тестирующая группа, имитирующая работу предприятия в целом.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906" name="Picture 2">
            <a:extLst>
              <a:ext uri="{FF2B5EF4-FFF2-40B4-BE49-F238E27FC236}">
                <a16:creationId xmlns:a16="http://schemas.microsoft.com/office/drawing/2014/main" id="{40859080-7EC8-4C4C-A8B9-8F95892D5D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38200" cy="37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3908" name="Rectangle 4">
            <a:extLst>
              <a:ext uri="{FF2B5EF4-FFF2-40B4-BE49-F238E27FC236}">
                <a16:creationId xmlns:a16="http://schemas.microsoft.com/office/drawing/2014/main" id="{B819FD77-FE48-4AC0-ADED-15B7AF1C18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304800"/>
            <a:ext cx="7793038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-RU" altLang="ru-RU" sz="3200"/>
              <a:t>Процесс тестирования бизнес-модели</a:t>
            </a:r>
          </a:p>
        </p:txBody>
      </p:sp>
      <p:sp>
        <p:nvSpPr>
          <p:cNvPr id="123909" name="Text Box 5">
            <a:extLst>
              <a:ext uri="{FF2B5EF4-FFF2-40B4-BE49-F238E27FC236}">
                <a16:creationId xmlns:a16="http://schemas.microsoft.com/office/drawing/2014/main" id="{7330C2DF-348A-4D50-AE5B-A930569D7B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057400"/>
            <a:ext cx="845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>
                <a:solidFill>
                  <a:schemeClr val="folHlink"/>
                </a:solidFill>
              </a:rPr>
              <a:t>Этапы процесса тестирования (продолжение)</a:t>
            </a:r>
            <a:endParaRPr lang="ru-RU" altLang="ru-RU" sz="2000"/>
          </a:p>
        </p:txBody>
      </p:sp>
      <p:sp>
        <p:nvSpPr>
          <p:cNvPr id="123910" name="Text Box 6">
            <a:extLst>
              <a:ext uri="{FF2B5EF4-FFF2-40B4-BE49-F238E27FC236}">
                <a16:creationId xmlns:a16="http://schemas.microsoft.com/office/drawing/2014/main" id="{813E232B-EF97-4DDD-9617-1D5C861691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819400"/>
            <a:ext cx="8458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4. Опытная эксплуатация. Стадия реальной эксплуатации, при которой учёт ещё ведётся и в старой системе (для контроля корректности).</a:t>
            </a:r>
          </a:p>
        </p:txBody>
      </p:sp>
      <p:sp>
        <p:nvSpPr>
          <p:cNvPr id="123911" name="Text Box 7">
            <a:extLst>
              <a:ext uri="{FF2B5EF4-FFF2-40B4-BE49-F238E27FC236}">
                <a16:creationId xmlns:a16="http://schemas.microsoft.com/office/drawing/2014/main" id="{FC18FCB2-C141-4E51-A18B-722FD5733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105400"/>
            <a:ext cx="8458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 i="1">
                <a:solidFill>
                  <a:schemeClr val="tx2"/>
                </a:solidFill>
              </a:rPr>
              <a:t>Основным критерием правильности построения бизнес-модели является сбалансированность целей и средств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>
            <a:extLst>
              <a:ext uri="{FF2B5EF4-FFF2-40B4-BE49-F238E27FC236}">
                <a16:creationId xmlns:a16="http://schemas.microsoft.com/office/drawing/2014/main" id="{FB27E07B-1B78-48AA-8346-86FAEE4BFE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33400"/>
            <a:ext cx="7793038" cy="113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-RU" altLang="ru-RU" sz="3200"/>
              <a:t>Жизненный цикл разработки информационных систем</a:t>
            </a:r>
          </a:p>
        </p:txBody>
      </p:sp>
      <p:pic>
        <p:nvPicPr>
          <p:cNvPr id="98307" name="Picture 3">
            <a:extLst>
              <a:ext uri="{FF2B5EF4-FFF2-40B4-BE49-F238E27FC236}">
                <a16:creationId xmlns:a16="http://schemas.microsoft.com/office/drawing/2014/main" id="{37A6D6E9-9D15-4ED8-8674-BD60CEFE47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38200" cy="37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8309" name="Object 5">
            <a:extLst>
              <a:ext uri="{FF2B5EF4-FFF2-40B4-BE49-F238E27FC236}">
                <a16:creationId xmlns:a16="http://schemas.microsoft.com/office/drawing/2014/main" id="{6A5547EC-DC6D-4C7D-8AFD-44ADB80E60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2667000"/>
          <a:ext cx="5470525" cy="358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12" name="VISIO" r:id="rId4" imgW="5469840" imgH="3584160" progId="Visio.Drawing.4">
                  <p:embed/>
                </p:oleObj>
              </mc:Choice>
              <mc:Fallback>
                <p:oleObj name="VISIO" r:id="rId4" imgW="5469840" imgH="3584160" progId="Visio.Drawing.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667000"/>
                        <a:ext cx="5470525" cy="3584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310" name="Text Box 6">
            <a:extLst>
              <a:ext uri="{FF2B5EF4-FFF2-40B4-BE49-F238E27FC236}">
                <a16:creationId xmlns:a16="http://schemas.microsoft.com/office/drawing/2014/main" id="{7E21A848-6AF7-4DDB-8830-3587AFE71A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057400"/>
            <a:ext cx="845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>
                <a:solidFill>
                  <a:schemeClr val="folHlink"/>
                </a:solidFill>
              </a:rPr>
              <a:t>Стандартные фазы разработки ПО (иллюстрация)</a:t>
            </a:r>
            <a:endParaRPr lang="ru-RU" altLang="ru-RU"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A4CED92F-3B81-4093-BEC7-20992EED24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33400"/>
            <a:ext cx="7793038" cy="113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-RU" altLang="ru-RU" sz="3200"/>
              <a:t>Жизненный цикл разработки информационных систем</a:t>
            </a:r>
          </a:p>
        </p:txBody>
      </p:sp>
      <p:pic>
        <p:nvPicPr>
          <p:cNvPr id="99331" name="Picture 3">
            <a:extLst>
              <a:ext uri="{FF2B5EF4-FFF2-40B4-BE49-F238E27FC236}">
                <a16:creationId xmlns:a16="http://schemas.microsoft.com/office/drawing/2014/main" id="{AC25760A-6FA3-4CCF-955F-748D8B68B9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38200" cy="37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9333" name="Text Box 5">
            <a:extLst>
              <a:ext uri="{FF2B5EF4-FFF2-40B4-BE49-F238E27FC236}">
                <a16:creationId xmlns:a16="http://schemas.microsoft.com/office/drawing/2014/main" id="{41B39662-356E-4257-B673-31D23ACD1D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048000"/>
            <a:ext cx="84582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ru-RU" altLang="ru-RU" sz="2000">
                <a:latin typeface="Tahoma" panose="020B0604030504040204" pitchFamily="34" charset="0"/>
              </a:rPr>
              <a:t>Водопад с возвратами;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ru-RU" altLang="ru-RU" sz="2000">
                <a:latin typeface="Tahoma" panose="020B0604030504040204" pitchFamily="34" charset="0"/>
              </a:rPr>
              <a:t>Спиральная модель.</a:t>
            </a:r>
          </a:p>
        </p:txBody>
      </p:sp>
      <p:sp>
        <p:nvSpPr>
          <p:cNvPr id="99334" name="Text Box 6">
            <a:extLst>
              <a:ext uri="{FF2B5EF4-FFF2-40B4-BE49-F238E27FC236}">
                <a16:creationId xmlns:a16="http://schemas.microsoft.com/office/drawing/2014/main" id="{8FDA8CC5-23AD-4F85-88B4-0C6206423D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057400"/>
            <a:ext cx="8458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>
                <a:solidFill>
                  <a:schemeClr val="folHlink"/>
                </a:solidFill>
              </a:rPr>
              <a:t>При разработке ИС принято применять следующие модели жизненных циклов разработки ПО:</a:t>
            </a:r>
            <a:endParaRPr lang="ru-RU" altLang="ru-RU"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4" name="Picture 2">
            <a:extLst>
              <a:ext uri="{FF2B5EF4-FFF2-40B4-BE49-F238E27FC236}">
                <a16:creationId xmlns:a16="http://schemas.microsoft.com/office/drawing/2014/main" id="{F6F7C97E-15FF-4C13-83C4-CB92B6108A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38200" cy="37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0356" name="Text Box 4">
            <a:extLst>
              <a:ext uri="{FF2B5EF4-FFF2-40B4-BE49-F238E27FC236}">
                <a16:creationId xmlns:a16="http://schemas.microsoft.com/office/drawing/2014/main" id="{A33EC533-8B62-42FB-AC57-5EBB0B3496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905000"/>
            <a:ext cx="845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>
                <a:solidFill>
                  <a:schemeClr val="folHlink"/>
                </a:solidFill>
              </a:rPr>
              <a:t>Водопад</a:t>
            </a:r>
            <a:r>
              <a:rPr lang="en-US" altLang="ru-RU" sz="2000">
                <a:solidFill>
                  <a:schemeClr val="folHlink"/>
                </a:solidFill>
              </a:rPr>
              <a:t> </a:t>
            </a:r>
            <a:r>
              <a:rPr lang="ru-RU" altLang="ru-RU" sz="2000">
                <a:solidFill>
                  <a:schemeClr val="folHlink"/>
                </a:solidFill>
              </a:rPr>
              <a:t>с возвратами </a:t>
            </a:r>
            <a:r>
              <a:rPr lang="en-US" altLang="ru-RU" sz="2000">
                <a:solidFill>
                  <a:schemeClr val="folHlink"/>
                </a:solidFill>
              </a:rPr>
              <a:t>(Waterfall with returns)</a:t>
            </a:r>
            <a:endParaRPr lang="ru-RU" altLang="ru-RU" sz="2000"/>
          </a:p>
        </p:txBody>
      </p:sp>
      <p:graphicFrame>
        <p:nvGraphicFramePr>
          <p:cNvPr id="100357" name="Object 5">
            <a:extLst>
              <a:ext uri="{FF2B5EF4-FFF2-40B4-BE49-F238E27FC236}">
                <a16:creationId xmlns:a16="http://schemas.microsoft.com/office/drawing/2014/main" id="{D3DA57B5-974D-44BD-A08B-B8EA6EC8EA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2362200"/>
          <a:ext cx="5934075" cy="358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60" name="VISIO" r:id="rId4" imgW="6008760" imgH="4155480" progId="Visio.Drawing.4">
                  <p:embed/>
                </p:oleObj>
              </mc:Choice>
              <mc:Fallback>
                <p:oleObj name="VISIO" r:id="rId4" imgW="6008760" imgH="4155480" progId="Visio.Drawing.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362200"/>
                        <a:ext cx="5934075" cy="3581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358" name="Rectangle 6">
            <a:extLst>
              <a:ext uri="{FF2B5EF4-FFF2-40B4-BE49-F238E27FC236}">
                <a16:creationId xmlns:a16="http://schemas.microsoft.com/office/drawing/2014/main" id="{9BD4DB97-258F-48FB-8479-E18138BE1D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33400"/>
            <a:ext cx="7793038" cy="113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-RU" altLang="ru-RU" sz="3200"/>
              <a:t>Жизненный цикл разработки информационных систем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378" name="Picture 2">
            <a:extLst>
              <a:ext uri="{FF2B5EF4-FFF2-40B4-BE49-F238E27FC236}">
                <a16:creationId xmlns:a16="http://schemas.microsoft.com/office/drawing/2014/main" id="{AB920573-9041-4FFD-81E7-DA2C474ADC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38200" cy="37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1380" name="Rectangle 4">
            <a:extLst>
              <a:ext uri="{FF2B5EF4-FFF2-40B4-BE49-F238E27FC236}">
                <a16:creationId xmlns:a16="http://schemas.microsoft.com/office/drawing/2014/main" id="{87B1AE31-92CA-40AF-9C61-DC603BBA35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33400"/>
            <a:ext cx="7793038" cy="113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-RU" altLang="ru-RU" sz="3200"/>
              <a:t>Жизненный цикл разработки информационных систем</a:t>
            </a:r>
          </a:p>
        </p:txBody>
      </p:sp>
      <p:sp>
        <p:nvSpPr>
          <p:cNvPr id="101381" name="Text Box 5">
            <a:extLst>
              <a:ext uri="{FF2B5EF4-FFF2-40B4-BE49-F238E27FC236}">
                <a16:creationId xmlns:a16="http://schemas.microsoft.com/office/drawing/2014/main" id="{66F2DC22-760F-48C4-A639-38F38AD3B4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905000"/>
            <a:ext cx="845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>
                <a:solidFill>
                  <a:schemeClr val="folHlink"/>
                </a:solidFill>
              </a:rPr>
              <a:t>Достоинства и недостатки водопадной модели</a:t>
            </a:r>
            <a:endParaRPr lang="ru-RU" altLang="ru-RU" sz="2000"/>
          </a:p>
        </p:txBody>
      </p:sp>
      <p:sp>
        <p:nvSpPr>
          <p:cNvPr id="101382" name="Text Box 6">
            <a:extLst>
              <a:ext uri="{FF2B5EF4-FFF2-40B4-BE49-F238E27FC236}">
                <a16:creationId xmlns:a16="http://schemas.microsoft.com/office/drawing/2014/main" id="{545A7F6E-D6A3-4C2A-96AE-FA63D7AF9B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590800"/>
            <a:ext cx="8458200" cy="359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	</a:t>
            </a:r>
            <a:r>
              <a:rPr lang="ru-RU" altLang="ru-RU" sz="2000">
                <a:solidFill>
                  <a:schemeClr val="folHlink"/>
                </a:solidFill>
                <a:latin typeface="Tahoma" panose="020B0604030504040204" pitchFamily="34" charset="0"/>
              </a:rPr>
              <a:t>Достоинства: 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ru-RU" altLang="ru-RU" sz="2000">
                <a:latin typeface="Tahoma" panose="020B0604030504040204" pitchFamily="34" charset="0"/>
              </a:rPr>
              <a:t>простота и наглядность;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ru-RU" altLang="ru-RU" sz="2000">
                <a:latin typeface="Tahoma" panose="020B0604030504040204" pitchFamily="34" charset="0"/>
              </a:rPr>
              <a:t> лёгкость определения контрольных фаз и этапов выполнения проекта.</a:t>
            </a:r>
          </a:p>
          <a:p>
            <a:pPr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	</a:t>
            </a:r>
            <a:r>
              <a:rPr lang="ru-RU" altLang="ru-RU" sz="2000">
                <a:solidFill>
                  <a:schemeClr val="folHlink"/>
                </a:solidFill>
                <a:latin typeface="Tahoma" panose="020B0604030504040204" pitchFamily="34" charset="0"/>
              </a:rPr>
              <a:t>Недостатки:</a:t>
            </a:r>
          </a:p>
          <a:p>
            <a:pPr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 - процесс разработки требует очень точных и неизменных требований;</a:t>
            </a:r>
          </a:p>
          <a:p>
            <a:pPr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- требуются значительные усилия и ресурсы на устранение ошибок и доработку продукта.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02" name="Picture 2">
            <a:extLst>
              <a:ext uri="{FF2B5EF4-FFF2-40B4-BE49-F238E27FC236}">
                <a16:creationId xmlns:a16="http://schemas.microsoft.com/office/drawing/2014/main" id="{26576534-10B6-4E03-94BD-C05B5DA7D7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38200" cy="37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04" name="Rectangle 4">
            <a:extLst>
              <a:ext uri="{FF2B5EF4-FFF2-40B4-BE49-F238E27FC236}">
                <a16:creationId xmlns:a16="http://schemas.microsoft.com/office/drawing/2014/main" id="{E229518D-E575-46B5-9EE9-564B524CBE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33400"/>
            <a:ext cx="7793038" cy="113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-RU" altLang="ru-RU" sz="3200"/>
              <a:t>Жизненный цикл разработки информационных систем</a:t>
            </a:r>
          </a:p>
        </p:txBody>
      </p:sp>
      <p:sp>
        <p:nvSpPr>
          <p:cNvPr id="102405" name="Text Box 5">
            <a:extLst>
              <a:ext uri="{FF2B5EF4-FFF2-40B4-BE49-F238E27FC236}">
                <a16:creationId xmlns:a16="http://schemas.microsoft.com/office/drawing/2014/main" id="{29C67F1B-06DF-4007-B00F-0D948F9F35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905000"/>
            <a:ext cx="845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>
                <a:solidFill>
                  <a:schemeClr val="folHlink"/>
                </a:solidFill>
              </a:rPr>
              <a:t>Спиральная модель</a:t>
            </a:r>
            <a:r>
              <a:rPr lang="en-US" altLang="ru-RU" sz="2000">
                <a:solidFill>
                  <a:schemeClr val="folHlink"/>
                </a:solidFill>
              </a:rPr>
              <a:t> (Spiral)</a:t>
            </a:r>
            <a:endParaRPr lang="ru-RU" altLang="ru-RU" sz="2000"/>
          </a:p>
        </p:txBody>
      </p:sp>
      <p:graphicFrame>
        <p:nvGraphicFramePr>
          <p:cNvPr id="102406" name="Object 6">
            <a:extLst>
              <a:ext uri="{FF2B5EF4-FFF2-40B4-BE49-F238E27FC236}">
                <a16:creationId xmlns:a16="http://schemas.microsoft.com/office/drawing/2014/main" id="{AE080E92-EA76-47E1-A0E6-9EB5C7DBE1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2600" y="2286000"/>
          <a:ext cx="5438775" cy="418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08" name="VISIO" r:id="rId4" imgW="5437080" imgH="4522680" progId="Visio.Drawing.4">
                  <p:embed/>
                </p:oleObj>
              </mc:Choice>
              <mc:Fallback>
                <p:oleObj name="VISIO" r:id="rId4" imgW="5437080" imgH="4522680" progId="Visio.Drawing.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286000"/>
                        <a:ext cx="5438775" cy="418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26" name="Picture 2">
            <a:extLst>
              <a:ext uri="{FF2B5EF4-FFF2-40B4-BE49-F238E27FC236}">
                <a16:creationId xmlns:a16="http://schemas.microsoft.com/office/drawing/2014/main" id="{0A918F2D-35BA-49EE-9183-571FA35F0E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38200" cy="37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428" name="Rectangle 4">
            <a:extLst>
              <a:ext uri="{FF2B5EF4-FFF2-40B4-BE49-F238E27FC236}">
                <a16:creationId xmlns:a16="http://schemas.microsoft.com/office/drawing/2014/main" id="{0E351289-D1C4-4AFB-8DB4-2372C79FD1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33400"/>
            <a:ext cx="7793038" cy="113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-RU" altLang="ru-RU" sz="3200"/>
              <a:t>Жизненный цикл разработки информационных систем</a:t>
            </a:r>
          </a:p>
        </p:txBody>
      </p:sp>
      <p:sp>
        <p:nvSpPr>
          <p:cNvPr id="103429" name="Text Box 5">
            <a:extLst>
              <a:ext uri="{FF2B5EF4-FFF2-40B4-BE49-F238E27FC236}">
                <a16:creationId xmlns:a16="http://schemas.microsoft.com/office/drawing/2014/main" id="{833E5E0B-5122-4A73-96FC-F3E63247C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905000"/>
            <a:ext cx="845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>
                <a:solidFill>
                  <a:schemeClr val="folHlink"/>
                </a:solidFill>
              </a:rPr>
              <a:t>Достоинства и недостатки спиральной модели</a:t>
            </a:r>
            <a:endParaRPr lang="ru-RU" altLang="ru-RU" sz="2000"/>
          </a:p>
        </p:txBody>
      </p:sp>
      <p:sp>
        <p:nvSpPr>
          <p:cNvPr id="103430" name="Text Box 6">
            <a:extLst>
              <a:ext uri="{FF2B5EF4-FFF2-40B4-BE49-F238E27FC236}">
                <a16:creationId xmlns:a16="http://schemas.microsoft.com/office/drawing/2014/main" id="{C743DE83-BB41-4A7C-B38E-8070AAF491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590800"/>
            <a:ext cx="8458200" cy="329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	</a:t>
            </a:r>
            <a:r>
              <a:rPr lang="ru-RU" altLang="ru-RU" sz="2000">
                <a:solidFill>
                  <a:schemeClr val="folHlink"/>
                </a:solidFill>
                <a:latin typeface="Tahoma" panose="020B0604030504040204" pitchFamily="34" charset="0"/>
              </a:rPr>
              <a:t>Достоинства: 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ru-RU" altLang="ru-RU" sz="2000">
                <a:latin typeface="Tahoma" panose="020B0604030504040204" pitchFamily="34" charset="0"/>
              </a:rPr>
              <a:t>работающий продукт выпускается на более ранних стадиях;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ru-RU" altLang="ru-RU" sz="2000">
                <a:latin typeface="Tahoma" panose="020B0604030504040204" pitchFamily="34" charset="0"/>
              </a:rPr>
              <a:t> не требуется полного и детального набора требований для начала разработки.</a:t>
            </a:r>
          </a:p>
          <a:p>
            <a:pPr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	</a:t>
            </a:r>
            <a:r>
              <a:rPr lang="ru-RU" altLang="ru-RU" sz="2000">
                <a:solidFill>
                  <a:schemeClr val="folHlink"/>
                </a:solidFill>
                <a:latin typeface="Tahoma" panose="020B0604030504040204" pitchFamily="34" charset="0"/>
              </a:rPr>
              <a:t>Недостатки:</a:t>
            </a:r>
          </a:p>
          <a:p>
            <a:pPr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 - требуется очень хорошее знание предметной области;</a:t>
            </a:r>
          </a:p>
          <a:p>
            <a:pPr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- начало проекта с плохо определёнными целями неудобно для менеджеров проекта.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50" name="Picture 2">
            <a:extLst>
              <a:ext uri="{FF2B5EF4-FFF2-40B4-BE49-F238E27FC236}">
                <a16:creationId xmlns:a16="http://schemas.microsoft.com/office/drawing/2014/main" id="{F15B1EEC-B393-4A07-A486-FB9B081D83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38200" cy="37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452" name="Rectangle 4">
            <a:extLst>
              <a:ext uri="{FF2B5EF4-FFF2-40B4-BE49-F238E27FC236}">
                <a16:creationId xmlns:a16="http://schemas.microsoft.com/office/drawing/2014/main" id="{0663CBE6-4F1C-466D-B149-E101A0243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33400"/>
            <a:ext cx="7793038" cy="113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-RU" altLang="ru-RU" sz="3200"/>
              <a:t>Жизненный цикл разработки информационных систем</a:t>
            </a:r>
          </a:p>
        </p:txBody>
      </p:sp>
      <p:sp>
        <p:nvSpPr>
          <p:cNvPr id="104453" name="Text Box 5">
            <a:extLst>
              <a:ext uri="{FF2B5EF4-FFF2-40B4-BE49-F238E27FC236}">
                <a16:creationId xmlns:a16="http://schemas.microsoft.com/office/drawing/2014/main" id="{0A906A0C-2167-4D9D-A9F8-88D3EA33C0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905000"/>
            <a:ext cx="845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>
                <a:solidFill>
                  <a:schemeClr val="folHlink"/>
                </a:solidFill>
              </a:rPr>
              <a:t>Специфика жизненного цикла разработки КИС</a:t>
            </a:r>
            <a:endParaRPr lang="ru-RU" altLang="ru-RU" sz="2000"/>
          </a:p>
        </p:txBody>
      </p:sp>
      <p:sp>
        <p:nvSpPr>
          <p:cNvPr id="104454" name="Text Box 6">
            <a:extLst>
              <a:ext uri="{FF2B5EF4-FFF2-40B4-BE49-F238E27FC236}">
                <a16:creationId xmlns:a16="http://schemas.microsoft.com/office/drawing/2014/main" id="{C0C2AD3E-F3AE-4E58-8776-746275214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590800"/>
            <a:ext cx="845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	</a:t>
            </a:r>
          </a:p>
        </p:txBody>
      </p:sp>
      <p:sp>
        <p:nvSpPr>
          <p:cNvPr id="104455" name="Text Box 7">
            <a:extLst>
              <a:ext uri="{FF2B5EF4-FFF2-40B4-BE49-F238E27FC236}">
                <a16:creationId xmlns:a16="http://schemas.microsoft.com/office/drawing/2014/main" id="{E1DA92ED-73CC-4EB4-8DDD-AF08AB0C53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590800"/>
            <a:ext cx="84582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	Специфические особенности, обусловленные типом продукта имеют этапы жизненного цикла «планирование» и «тестирование». При планировании проводятся основные мероприятия, связанные с разработкой бизнес-модели системы и реинженирингом бизнес-процессов, а тестирование разбивается на ряд отдельных специфических этапов.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месь">
  <a:themeElements>
    <a:clrScheme name="Смесь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Смесь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Смесь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месь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месь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месь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месь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месь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месь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Designs\Смесь.pot</Template>
  <TotalTime>98</TotalTime>
  <Words>724</Words>
  <Application>Microsoft Office PowerPoint</Application>
  <PresentationFormat>Экран (4:3)</PresentationFormat>
  <Paragraphs>111</Paragraphs>
  <Slides>28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4" baseType="lpstr">
      <vt:lpstr>Arial</vt:lpstr>
      <vt:lpstr>Tahoma</vt:lpstr>
      <vt:lpstr>Wingdings</vt:lpstr>
      <vt:lpstr>Times New Roman</vt:lpstr>
      <vt:lpstr>Смесь</vt:lpstr>
      <vt:lpstr>VISIO 4 Drawing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VVSU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victor_grinyak</dc:creator>
  <cp:lastModifiedBy>Владислав Карюкин</cp:lastModifiedBy>
  <cp:revision>22</cp:revision>
  <cp:lastPrinted>1601-01-01T00:00:00Z</cp:lastPrinted>
  <dcterms:created xsi:type="dcterms:W3CDTF">2006-09-11T02:38:20Z</dcterms:created>
  <dcterms:modified xsi:type="dcterms:W3CDTF">2021-09-20T07:11:49Z</dcterms:modified>
</cp:coreProperties>
</file>